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8" r:id="rId4"/>
    <p:sldId id="259" r:id="rId5"/>
    <p:sldId id="272" r:id="rId6"/>
    <p:sldId id="260" r:id="rId7"/>
    <p:sldId id="273" r:id="rId8"/>
    <p:sldId id="274" r:id="rId9"/>
    <p:sldId id="263" r:id="rId10"/>
    <p:sldId id="275" r:id="rId11"/>
    <p:sldId id="264" r:id="rId12"/>
    <p:sldId id="276" r:id="rId13"/>
    <p:sldId id="265" r:id="rId14"/>
    <p:sldId id="266" r:id="rId15"/>
    <p:sldId id="267" r:id="rId16"/>
    <p:sldId id="268" r:id="rId17"/>
    <p:sldId id="277" r:id="rId18"/>
    <p:sldId id="278" r:id="rId19"/>
    <p:sldId id="279" r:id="rId20"/>
    <p:sldId id="280" r:id="rId21"/>
    <p:sldId id="281" r:id="rId22"/>
    <p:sldId id="282" r:id="rId23"/>
    <p:sldId id="283" r:id="rId24"/>
    <p:sldId id="284" r:id="rId25"/>
  </p:sldIdLst>
  <p:sldSz cx="12190413"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autoAdjust="0"/>
    <p:restoredTop sz="94639" autoAdjust="0"/>
  </p:normalViewPr>
  <p:slideViewPr>
    <p:cSldViewPr>
      <p:cViewPr varScale="1">
        <p:scale>
          <a:sx n="77" d="100"/>
          <a:sy n="77" d="100"/>
        </p:scale>
        <p:origin x="-102" y="-2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775289" y="331177"/>
            <a:ext cx="10169855" cy="1470025"/>
          </a:xfrm>
        </p:spPr>
        <p:txBody>
          <a:bodyPr/>
          <a:lstStyle/>
          <a:p>
            <a:r>
              <a:rPr lang="pt-BR" dirty="0" smtClean="0"/>
              <a:t>Clique para editar o título mestre</a:t>
            </a:r>
            <a:endParaRPr lang="pt-BR" dirty="0"/>
          </a:p>
        </p:txBody>
      </p:sp>
      <p:sp>
        <p:nvSpPr>
          <p:cNvPr id="3" name="Subtítulo 2"/>
          <p:cNvSpPr>
            <a:spLocks noGrp="1"/>
          </p:cNvSpPr>
          <p:nvPr>
            <p:ph type="subTitle" idx="1"/>
          </p:nvPr>
        </p:nvSpPr>
        <p:spPr>
          <a:xfrm>
            <a:off x="1828562" y="3886200"/>
            <a:ext cx="8533289"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5" name="Espaço Reservado para Rodapé 4"/>
          <p:cNvSpPr>
            <a:spLocks noGrp="1"/>
          </p:cNvSpPr>
          <p:nvPr>
            <p:ph type="ftr" sz="quarter" idx="11"/>
          </p:nvPr>
        </p:nvSpPr>
        <p:spPr>
          <a:xfrm>
            <a:off x="7727176" y="6356351"/>
            <a:ext cx="3860297"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13854542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5" name="Espaço Reservado para Rodapé 4"/>
          <p:cNvSpPr>
            <a:spLocks noGrp="1"/>
          </p:cNvSpPr>
          <p:nvPr>
            <p:ph type="ftr" sz="quarter" idx="11"/>
          </p:nvPr>
        </p:nvSpPr>
        <p:spPr>
          <a:xfrm>
            <a:off x="7727176" y="6356351"/>
            <a:ext cx="3860297"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1364780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8049" y="274639"/>
            <a:ext cx="2742843"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609521" y="274639"/>
            <a:ext cx="8025355"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5" name="Espaço Reservado para Rodapé 4"/>
          <p:cNvSpPr>
            <a:spLocks noGrp="1"/>
          </p:cNvSpPr>
          <p:nvPr>
            <p:ph type="ftr" sz="quarter" idx="11"/>
          </p:nvPr>
        </p:nvSpPr>
        <p:spPr>
          <a:xfrm>
            <a:off x="7727176" y="6356351"/>
            <a:ext cx="3860297"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200808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11" name="Rectangle 7"/>
          <p:cNvSpPr>
            <a:spLocks noGrp="1" noRot="1" noChangeAspect="1" noMove="1" noResize="1" noEditPoints="1" noAdjustHandles="1" noChangeArrowheads="1" noChangeShapeType="1" noTextEdit="1"/>
          </p:cNvSpPr>
          <p:nvPr userDrawn="1">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1428751" y="274638"/>
            <a:ext cx="10152142" cy="1143000"/>
          </a:xfrm>
        </p:spPr>
        <p:txBody>
          <a:bodyPr>
            <a:noAutofit/>
          </a:bodyPr>
          <a:lstStyle>
            <a:lvl1pPr>
              <a:defRPr sz="4000"/>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609521" y="1484784"/>
            <a:ext cx="10971372" cy="4841181"/>
          </a:xfrm>
        </p:spPr>
        <p:txBody>
          <a:bodyPr>
            <a:noAutofit/>
          </a:bodyPr>
          <a:lstStyle>
            <a:lvl1pPr>
              <a:defRPr sz="2400"/>
            </a:lvl1pPr>
            <a:lvl2pPr>
              <a:defRPr sz="2000"/>
            </a:lvl2pPr>
            <a:lvl3pPr>
              <a:defRPr sz="1800"/>
            </a:lvl3pPr>
            <a:lvl4pPr>
              <a:defRPr sz="1800"/>
            </a:lvl4pPr>
            <a:lvl5pPr>
              <a:defRPr sz="18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Tree>
    <p:extLst>
      <p:ext uri="{BB962C8B-B14F-4D97-AF65-F5344CB8AC3E}">
        <p14:creationId xmlns:p14="http://schemas.microsoft.com/office/powerpoint/2010/main" val="24878377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2959" y="4406901"/>
            <a:ext cx="10361851"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5" name="Espaço Reservado para Rodapé 4"/>
          <p:cNvSpPr>
            <a:spLocks noGrp="1"/>
          </p:cNvSpPr>
          <p:nvPr>
            <p:ph type="ftr" sz="quarter" idx="11"/>
          </p:nvPr>
        </p:nvSpPr>
        <p:spPr>
          <a:xfrm>
            <a:off x="7727176" y="6356351"/>
            <a:ext cx="3860297"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95789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6" name="Espaço Reservado para Rodapé 5"/>
          <p:cNvSpPr>
            <a:spLocks noGrp="1"/>
          </p:cNvSpPr>
          <p:nvPr>
            <p:ph type="ftr" sz="quarter" idx="11"/>
          </p:nvPr>
        </p:nvSpPr>
        <p:spPr>
          <a:xfrm>
            <a:off x="7727176" y="6356351"/>
            <a:ext cx="3860297"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3097711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8" name="Espaço Reservado para Rodapé 7"/>
          <p:cNvSpPr>
            <a:spLocks noGrp="1"/>
          </p:cNvSpPr>
          <p:nvPr>
            <p:ph type="ftr" sz="quarter" idx="11"/>
          </p:nvPr>
        </p:nvSpPr>
        <p:spPr>
          <a:xfrm>
            <a:off x="7727176" y="6356351"/>
            <a:ext cx="3860297"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253357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4" name="Espaço Reservado para Rodapé 3"/>
          <p:cNvSpPr>
            <a:spLocks noGrp="1"/>
          </p:cNvSpPr>
          <p:nvPr>
            <p:ph type="ftr" sz="quarter" idx="11"/>
          </p:nvPr>
        </p:nvSpPr>
        <p:spPr>
          <a:xfrm>
            <a:off x="7727176" y="6356351"/>
            <a:ext cx="3860297" cy="365125"/>
          </a:xfrm>
          <a:prstGeom prst="rect">
            <a:avLst/>
          </a:prstGeom>
        </p:spPr>
        <p:txBody>
          <a:bodyPr/>
          <a:lstStyle/>
          <a:p>
            <a:endParaRPr lang="pt-BR"/>
          </a:p>
        </p:txBody>
      </p:sp>
      <p:sp>
        <p:nvSpPr>
          <p:cNvPr id="5" name="Espaço Reservado para Número de Slide 4"/>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3259183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3" name="Espaço Reservado para Rodapé 2"/>
          <p:cNvSpPr>
            <a:spLocks noGrp="1"/>
          </p:cNvSpPr>
          <p:nvPr>
            <p:ph type="ftr" sz="quarter" idx="11"/>
          </p:nvPr>
        </p:nvSpPr>
        <p:spPr>
          <a:xfrm>
            <a:off x="7727176" y="6356351"/>
            <a:ext cx="3860297" cy="365125"/>
          </a:xfrm>
          <a:prstGeom prst="rect">
            <a:avLst/>
          </a:prstGeom>
        </p:spPr>
        <p:txBody>
          <a:bodyPr/>
          <a:lstStyle/>
          <a:p>
            <a:endParaRPr lang="pt-BR"/>
          </a:p>
        </p:txBody>
      </p:sp>
      <p:sp>
        <p:nvSpPr>
          <p:cNvPr id="4" name="Espaço Reservado para Número de Slide 3"/>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408541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521" y="273050"/>
            <a:ext cx="4010562"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6" name="Espaço Reservado para Rodapé 5"/>
          <p:cNvSpPr>
            <a:spLocks noGrp="1"/>
          </p:cNvSpPr>
          <p:nvPr>
            <p:ph type="ftr" sz="quarter" idx="11"/>
          </p:nvPr>
        </p:nvSpPr>
        <p:spPr>
          <a:xfrm>
            <a:off x="7727176" y="6356351"/>
            <a:ext cx="3860297"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274896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406" y="4800600"/>
            <a:ext cx="7314248"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a:xfrm>
            <a:off x="609521" y="6356351"/>
            <a:ext cx="2844430" cy="365125"/>
          </a:xfrm>
          <a:prstGeom prst="rect">
            <a:avLst/>
          </a:prstGeom>
        </p:spPr>
        <p:txBody>
          <a:bodyPr/>
          <a:lstStyle/>
          <a:p>
            <a:fld id="{05856615-78B0-44C1-84A9-2E80AD3CB066}" type="datetimeFigureOut">
              <a:rPr lang="pt-BR" smtClean="0"/>
              <a:t>29/04/2017</a:t>
            </a:fld>
            <a:endParaRPr lang="pt-BR"/>
          </a:p>
        </p:txBody>
      </p:sp>
      <p:sp>
        <p:nvSpPr>
          <p:cNvPr id="6" name="Espaço Reservado para Rodapé 5"/>
          <p:cNvSpPr>
            <a:spLocks noGrp="1"/>
          </p:cNvSpPr>
          <p:nvPr>
            <p:ph type="ftr" sz="quarter" idx="11"/>
          </p:nvPr>
        </p:nvSpPr>
        <p:spPr>
          <a:xfrm>
            <a:off x="7727176" y="6356351"/>
            <a:ext cx="3860297"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a:xfrm>
            <a:off x="4655234" y="6356351"/>
            <a:ext cx="2844430" cy="365125"/>
          </a:xfrm>
          <a:prstGeom prst="rect">
            <a:avLst/>
          </a:prstGeom>
        </p:spPr>
        <p:txBody>
          <a:bodyPr/>
          <a:lstStyle/>
          <a:p>
            <a:fld id="{786C8760-C62B-4DFE-9968-1C94F2F55F2C}" type="slidenum">
              <a:rPr lang="pt-BR" smtClean="0"/>
              <a:t>‹nº›</a:t>
            </a:fld>
            <a:endParaRPr lang="pt-BR"/>
          </a:p>
        </p:txBody>
      </p:sp>
    </p:spTree>
    <p:extLst>
      <p:ext uri="{BB962C8B-B14F-4D97-AF65-F5344CB8AC3E}">
        <p14:creationId xmlns:p14="http://schemas.microsoft.com/office/powerpoint/2010/main" val="275555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430023" y="274638"/>
            <a:ext cx="10150869" cy="1143000"/>
          </a:xfrm>
          <a:prstGeom prst="rect">
            <a:avLst/>
          </a:prstGeom>
        </p:spPr>
        <p:txBody>
          <a:bodyPr vert="horz" lIns="91440" tIns="45720" rIns="91440" bIns="45720" rtlCol="0" anchor="ctr">
            <a:normAutofit/>
          </a:body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09521" y="1800001"/>
            <a:ext cx="10971372" cy="4525963"/>
          </a:xfrm>
          <a:prstGeom prst="rect">
            <a:avLst/>
          </a:prstGeom>
        </p:spPr>
        <p:txBody>
          <a:bodyPr vert="horz" lIns="91440" tIns="45720" rIns="91440" bIns="45720" rtlCol="0">
            <a:normAutofit/>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2" name="Rectangle 7"/>
          <p:cNvSpPr>
            <a:spLocks noGrp="1" noRot="1" noChangeAspect="1" noMove="1" noResize="1" noEditPoints="1" noAdjustHandles="1" noChangeArrowheads="1" noChangeShapeType="1" noTextEdit="1"/>
          </p:cNvSpPr>
          <p:nvPr userDrawn="1">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m 1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116632"/>
            <a:ext cx="1198662" cy="1086443"/>
          </a:xfrm>
          <a:prstGeom prst="rect">
            <a:avLst/>
          </a:prstGeom>
        </p:spPr>
      </p:pic>
    </p:spTree>
    <p:extLst>
      <p:ext uri="{BB962C8B-B14F-4D97-AF65-F5344CB8AC3E}">
        <p14:creationId xmlns:p14="http://schemas.microsoft.com/office/powerpoint/2010/main" val="1860927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cap="all" baseline="0">
          <a:solidFill>
            <a:schemeClr val="bg1"/>
          </a:solidFill>
          <a:latin typeface="PWChalk" pitchFamily="2" charset="0"/>
          <a:ea typeface="PWChalk" pitchFamily="2" charset="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ChalkDust"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ChalkDust"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ChalkDust"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ChalkDust"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ChalkDust"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4380588" y="988642"/>
            <a:ext cx="7187226" cy="49276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ChalkDust" pitchFamily="2" charset="0"/>
                <a:ea typeface="+mj-ea"/>
                <a:cs typeface="+mj-cs"/>
              </a:defRPr>
            </a:lvl1pPr>
          </a:lstStyle>
          <a:p>
            <a:r>
              <a:rPr lang="pt-BR" sz="5400" dirty="0" err="1" smtClean="0">
                <a:latin typeface="PWChalk" panose="02000603000000000000" pitchFamily="2" charset="0"/>
                <a:ea typeface="PWChalk" panose="02000603000000000000" pitchFamily="2" charset="0"/>
              </a:rPr>
              <a:t>Ab</a:t>
            </a:r>
            <a:r>
              <a:rPr lang="pt-BR" sz="5400" dirty="0" smtClean="0">
                <a:latin typeface="PWChalk" panose="02000603000000000000" pitchFamily="2" charset="0"/>
                <a:ea typeface="PWChalk" panose="02000603000000000000" pitchFamily="2" charset="0"/>
              </a:rPr>
              <a:t/>
            </a:r>
            <a:br>
              <a:rPr lang="pt-BR" sz="5400" dirty="0" smtClean="0">
                <a:latin typeface="PWChalk" panose="02000603000000000000" pitchFamily="2" charset="0"/>
                <a:ea typeface="PWChalk" panose="02000603000000000000" pitchFamily="2" charset="0"/>
              </a:rPr>
            </a:br>
            <a:r>
              <a:rPr lang="pt-BR" sz="5400" dirty="0" smtClean="0">
                <a:latin typeface="PWChalk" panose="02000603000000000000" pitchFamily="2" charset="0"/>
                <a:ea typeface="PWChalk" panose="02000603000000000000" pitchFamily="2" charset="0"/>
              </a:rPr>
              <a:t/>
            </a:r>
            <a:br>
              <a:rPr lang="pt-BR" sz="5400" dirty="0" smtClean="0">
                <a:latin typeface="PWChalk" panose="02000603000000000000" pitchFamily="2" charset="0"/>
                <a:ea typeface="PWChalk" panose="02000603000000000000" pitchFamily="2" charset="0"/>
              </a:rPr>
            </a:br>
            <a:r>
              <a:rPr lang="pt-BR" sz="5400" dirty="0" smtClean="0">
                <a:latin typeface="PWChalk" panose="02000603000000000000" pitchFamily="2" charset="0"/>
                <a:ea typeface="PWChalk" panose="02000603000000000000" pitchFamily="2" charset="0"/>
              </a:rPr>
              <a:t>INTRODUCAO</a:t>
            </a:r>
          </a:p>
          <a:p>
            <a:r>
              <a:rPr lang="pt-BR" sz="2800" dirty="0" smtClean="0">
                <a:latin typeface="PWChalk" panose="02000603000000000000" pitchFamily="2" charset="0"/>
                <a:ea typeface="PWChalk" panose="02000603000000000000" pitchFamily="2" charset="0"/>
              </a:rPr>
              <a:t>COMPONENTES DE UM COMPUTADOR</a:t>
            </a:r>
          </a:p>
          <a:p>
            <a:r>
              <a:rPr lang="pt-BR" sz="5400" dirty="0" smtClean="0">
                <a:latin typeface="PWChalk" panose="02000603000000000000" pitchFamily="2" charset="0"/>
                <a:ea typeface="PWChalk" panose="02000603000000000000" pitchFamily="2" charset="0"/>
              </a:rPr>
              <a:t/>
            </a:r>
            <a:br>
              <a:rPr lang="pt-BR" sz="5400" dirty="0" smtClean="0">
                <a:latin typeface="PWChalk" panose="02000603000000000000" pitchFamily="2" charset="0"/>
                <a:ea typeface="PWChalk" panose="02000603000000000000" pitchFamily="2" charset="0"/>
              </a:rPr>
            </a:br>
            <a:r>
              <a:rPr lang="pt-BR" sz="5400" dirty="0" err="1" smtClean="0">
                <a:latin typeface="PWChalk" panose="02000603000000000000" pitchFamily="2" charset="0"/>
                <a:ea typeface="PWChalk" panose="02000603000000000000" pitchFamily="2" charset="0"/>
              </a:rPr>
              <a:t>ab</a:t>
            </a:r>
            <a:endParaRPr lang="pt-BR" sz="5400" dirty="0">
              <a:latin typeface="PWChalk" panose="02000603000000000000" pitchFamily="2" charset="0"/>
              <a:ea typeface="PWChalk" panose="02000603000000000000" pitchFamily="2" charset="0"/>
            </a:endParaRPr>
          </a:p>
        </p:txBody>
      </p:sp>
      <p:sp>
        <p:nvSpPr>
          <p:cNvPr id="10" name="Subtítulo 2"/>
          <p:cNvSpPr txBox="1">
            <a:spLocks/>
          </p:cNvSpPr>
          <p:nvPr/>
        </p:nvSpPr>
        <p:spPr>
          <a:xfrm>
            <a:off x="321565" y="965198"/>
            <a:ext cx="3734326" cy="4927602"/>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ChalkDust"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ChalkDust"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ChalkDust"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ChalkDust"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ChalkDust"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pt-BR" sz="2000" dirty="0">
                <a:solidFill>
                  <a:srgbClr val="0070C0"/>
                </a:solidFill>
                <a:latin typeface="PWChalk" panose="02000603000000000000" pitchFamily="2" charset="0"/>
                <a:ea typeface="PWChalk" panose="02000603000000000000" pitchFamily="2" charset="0"/>
              </a:rPr>
              <a:t>RAGE</a:t>
            </a:r>
          </a:p>
          <a:p>
            <a:pPr marL="0" indent="0" algn="r">
              <a:buNone/>
            </a:pPr>
            <a:r>
              <a:rPr lang="pt-BR" sz="2000" dirty="0">
                <a:solidFill>
                  <a:srgbClr val="0070C0"/>
                </a:solidFill>
                <a:latin typeface="PWChalk" panose="02000603000000000000" pitchFamily="2" charset="0"/>
                <a:ea typeface="PWChalk" panose="02000603000000000000" pitchFamily="2" charset="0"/>
              </a:rPr>
              <a:t>PROFESSOR: </a:t>
            </a:r>
            <a:r>
              <a:rPr lang="pt-BR" sz="2000" dirty="0" smtClean="0">
                <a:solidFill>
                  <a:srgbClr val="0070C0"/>
                </a:solidFill>
                <a:latin typeface="PWChalk" panose="02000603000000000000" pitchFamily="2" charset="0"/>
                <a:ea typeface="PWChalk" panose="02000603000000000000" pitchFamily="2" charset="0"/>
              </a:rPr>
              <a:t>RODRIGO</a:t>
            </a:r>
            <a:endParaRPr lang="pt-BR" sz="2000" dirty="0">
              <a:solidFill>
                <a:srgbClr val="0070C0"/>
              </a:solidFill>
              <a:latin typeface="PWChalk" panose="02000603000000000000" pitchFamily="2" charset="0"/>
              <a:ea typeface="PWChalk" panose="02000603000000000000" pitchFamily="2" charset="0"/>
            </a:endParaRPr>
          </a:p>
          <a:p>
            <a:pPr marL="0" indent="0" algn="r">
              <a:buNone/>
            </a:pPr>
            <a:r>
              <a:rPr lang="pt-BR" sz="2000" dirty="0" smtClean="0">
                <a:solidFill>
                  <a:srgbClr val="0070C0"/>
                </a:solidFill>
                <a:latin typeface="PWChalk" panose="02000603000000000000" pitchFamily="2" charset="0"/>
                <a:ea typeface="PWChalk" panose="02000603000000000000" pitchFamily="2" charset="0"/>
              </a:rPr>
              <a:t>BALTAZAR</a:t>
            </a:r>
            <a:endParaRPr lang="pt-BR" sz="2000" dirty="0">
              <a:solidFill>
                <a:srgbClr val="0070C0"/>
              </a:solidFill>
              <a:latin typeface="PWChalk" panose="02000603000000000000" pitchFamily="2" charset="0"/>
              <a:ea typeface="PWChalk" panose="02000603000000000000" pitchFamily="2" charset="0"/>
            </a:endParaRPr>
          </a:p>
          <a:p>
            <a:pPr marL="0" indent="0" algn="r">
              <a:buNone/>
            </a:pPr>
            <a:r>
              <a:rPr lang="pt-BR" sz="2000" dirty="0">
                <a:solidFill>
                  <a:srgbClr val="0070C0"/>
                </a:solidFill>
                <a:latin typeface="PWChalk" panose="02000603000000000000" pitchFamily="2" charset="0"/>
                <a:ea typeface="PWChalk" panose="02000603000000000000" pitchFamily="2" charset="0"/>
              </a:rPr>
              <a:t>CURSO: ARQUITETURA E ORGANIZAÇÃO DE </a:t>
            </a:r>
            <a:r>
              <a:rPr lang="pt-BR" sz="2000" dirty="0" smtClean="0">
                <a:solidFill>
                  <a:srgbClr val="0070C0"/>
                </a:solidFill>
                <a:latin typeface="PWChalk" pitchFamily="2" charset="0"/>
                <a:ea typeface="PWChalk" pitchFamily="2" charset="0"/>
              </a:rPr>
              <a:t>COMPUTADORES</a:t>
            </a:r>
          </a:p>
          <a:p>
            <a:pPr marL="0" indent="0" algn="r">
              <a:buNone/>
            </a:pPr>
            <a:r>
              <a:rPr lang="pt-BR" sz="2000" dirty="0" smtClean="0">
                <a:solidFill>
                  <a:srgbClr val="0070C0"/>
                </a:solidFill>
                <a:latin typeface="PWChalk" pitchFamily="2" charset="0"/>
                <a:ea typeface="PWChalk" pitchFamily="2" charset="0"/>
              </a:rPr>
              <a:t>AULA </a:t>
            </a:r>
            <a:r>
              <a:rPr lang="pt-BR" sz="2000" dirty="0">
                <a:solidFill>
                  <a:srgbClr val="0070C0"/>
                </a:solidFill>
                <a:latin typeface="PWChalk" panose="02000603000000000000" pitchFamily="2" charset="0"/>
                <a:ea typeface="PWChalk" panose="02000603000000000000" pitchFamily="2" charset="0"/>
              </a:rPr>
              <a:t>1</a:t>
            </a:r>
          </a:p>
        </p:txBody>
      </p:sp>
      <p:cxnSp>
        <p:nvCxnSpPr>
          <p:cNvPr id="11" name="Straight Connector 9"/>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108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lssl.askleomedia.com/wp-content/uploads/2009/01/cpu.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0247" y="1412776"/>
            <a:ext cx="4847607" cy="3962727"/>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p:cNvSpPr>
            <a:spLocks noGrp="1"/>
          </p:cNvSpPr>
          <p:nvPr>
            <p:ph type="title"/>
          </p:nvPr>
        </p:nvSpPr>
        <p:spPr>
          <a:xfrm>
            <a:off x="1198662" y="274638"/>
            <a:ext cx="10382231" cy="1143000"/>
          </a:xfrm>
        </p:spPr>
        <p:txBody>
          <a:bodyPr/>
          <a:lstStyle/>
          <a:p>
            <a:r>
              <a:rPr lang="pt-BR" sz="3000" dirty="0" smtClean="0"/>
              <a:t>Processador - cpu:</a:t>
            </a:r>
            <a:endParaRPr lang="pt-BR" sz="3000" dirty="0"/>
          </a:p>
        </p:txBody>
      </p:sp>
      <p:sp>
        <p:nvSpPr>
          <p:cNvPr id="5" name="Espaço Reservado para Conteúdo 4"/>
          <p:cNvSpPr>
            <a:spLocks noGrp="1"/>
          </p:cNvSpPr>
          <p:nvPr>
            <p:ph idx="1"/>
          </p:nvPr>
        </p:nvSpPr>
        <p:spPr>
          <a:xfrm>
            <a:off x="406575" y="1412776"/>
            <a:ext cx="8064896" cy="4913189"/>
          </a:xfrm>
        </p:spPr>
        <p:txBody>
          <a:bodyPr/>
          <a:lstStyle/>
          <a:p>
            <a:pPr marL="185738" indent="-185738"/>
            <a:r>
              <a:rPr lang="pt-BR" sz="2000" dirty="0" smtClean="0"/>
              <a:t>Cpu – central </a:t>
            </a:r>
            <a:r>
              <a:rPr lang="pt-BR" sz="2000" dirty="0"/>
              <a:t>processing </a:t>
            </a:r>
            <a:r>
              <a:rPr lang="pt-BR" sz="2000" dirty="0" smtClean="0"/>
              <a:t>unit</a:t>
            </a:r>
          </a:p>
          <a:p>
            <a:pPr marL="185738" indent="-185738"/>
            <a:r>
              <a:rPr lang="pt-BR" sz="2000" dirty="0" smtClean="0"/>
              <a:t>Realiza as principais operações requisitadas pelos programas, atuando como o “cérebro” do computador.</a:t>
            </a:r>
          </a:p>
          <a:p>
            <a:r>
              <a:rPr lang="pt-BR" sz="2000" dirty="0" smtClean="0"/>
              <a:t>Alguns parâmetros importantes:</a:t>
            </a:r>
            <a:endParaRPr lang="pt-BR" sz="2000" dirty="0"/>
          </a:p>
          <a:p>
            <a:pPr marL="271463" lvl="1" indent="-185738"/>
            <a:r>
              <a:rPr lang="pt-BR" dirty="0" smtClean="0"/>
              <a:t>A </a:t>
            </a:r>
            <a:r>
              <a:rPr lang="pt-BR" dirty="0"/>
              <a:t>velocidade da cpu é </a:t>
            </a:r>
            <a:r>
              <a:rPr lang="pt-BR" dirty="0" smtClean="0"/>
              <a:t>medida em gigahertz</a:t>
            </a:r>
            <a:br>
              <a:rPr lang="pt-BR" dirty="0" smtClean="0"/>
            </a:br>
            <a:r>
              <a:rPr lang="pt-BR" dirty="0" smtClean="0"/>
              <a:t>e </a:t>
            </a:r>
            <a:r>
              <a:rPr lang="pt-BR" dirty="0"/>
              <a:t>os atuais </a:t>
            </a:r>
            <a:r>
              <a:rPr lang="pt-BR" dirty="0" smtClean="0"/>
              <a:t>computadores domésticos</a:t>
            </a:r>
            <a:br>
              <a:rPr lang="pt-BR" dirty="0" smtClean="0"/>
            </a:br>
            <a:r>
              <a:rPr lang="pt-BR" dirty="0" smtClean="0"/>
              <a:t>podem chegar </a:t>
            </a:r>
            <a:r>
              <a:rPr lang="pt-BR" dirty="0"/>
              <a:t>a 5ghz de </a:t>
            </a:r>
            <a:r>
              <a:rPr lang="pt-BR" dirty="0" smtClean="0"/>
              <a:t>processamento;</a:t>
            </a:r>
          </a:p>
          <a:p>
            <a:pPr marL="271463" lvl="1" indent="-185738"/>
            <a:r>
              <a:rPr lang="pt-BR" dirty="0" smtClean="0"/>
              <a:t>Memória cache é uma memória interna ultra</a:t>
            </a:r>
            <a:br>
              <a:rPr lang="pt-BR" dirty="0" smtClean="0"/>
            </a:br>
            <a:r>
              <a:rPr lang="pt-BR" dirty="0" smtClean="0"/>
              <a:t>rápida utilizada para armazenas dados e </a:t>
            </a:r>
            <a:br>
              <a:rPr lang="pt-BR" dirty="0" smtClean="0"/>
            </a:br>
            <a:r>
              <a:rPr lang="pt-BR" dirty="0" smtClean="0"/>
              <a:t>instruções frequentemente utilizados.</a:t>
            </a:r>
          </a:p>
          <a:p>
            <a:pPr marL="271463" lvl="1" indent="-185738"/>
            <a:r>
              <a:rPr lang="pt-BR" dirty="0" smtClean="0"/>
              <a:t>Pode haver um ou mais núcleos de processamento</a:t>
            </a:r>
            <a:br>
              <a:rPr lang="pt-BR" dirty="0" smtClean="0"/>
            </a:br>
            <a:r>
              <a:rPr lang="pt-BR" dirty="0" smtClean="0"/>
              <a:t>processadores com mais núcleos tendem a ser melhores para multitasking.</a:t>
            </a:r>
            <a:endParaRPr lang="pt-BR" dirty="0"/>
          </a:p>
        </p:txBody>
      </p:sp>
    </p:spTree>
    <p:extLst>
      <p:ext uri="{BB962C8B-B14F-4D97-AF65-F5344CB8AC3E}">
        <p14:creationId xmlns:p14="http://schemas.microsoft.com/office/powerpoint/2010/main" val="6774386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EXEMPLOS DE PROCESSADORES:</a:t>
            </a:r>
            <a:endParaRPr lang="pt-BR" sz="3000" dirty="0"/>
          </a:p>
        </p:txBody>
      </p:sp>
      <p:graphicFrame>
        <p:nvGraphicFramePr>
          <p:cNvPr id="6" name="Espaço Reservado para Conteúdo 5"/>
          <p:cNvGraphicFramePr>
            <a:graphicFrameLocks noGrp="1"/>
          </p:cNvGraphicFramePr>
          <p:nvPr>
            <p:ph idx="1"/>
            <p:extLst>
              <p:ext uri="{D42A27DB-BD31-4B8C-83A1-F6EECF244321}">
                <p14:modId xmlns:p14="http://schemas.microsoft.com/office/powerpoint/2010/main" val="2246618260"/>
              </p:ext>
            </p:extLst>
          </p:nvPr>
        </p:nvGraphicFramePr>
        <p:xfrm>
          <a:off x="622598" y="1628800"/>
          <a:ext cx="10971215" cy="2865120"/>
        </p:xfrm>
        <a:graphic>
          <a:graphicData uri="http://schemas.openxmlformats.org/drawingml/2006/table">
            <a:tbl>
              <a:tblPr firstRow="1" bandRow="1">
                <a:tableStyleId>{5C22544A-7EE6-4342-B048-85BDC9FD1C3A}</a:tableStyleId>
              </a:tblPr>
              <a:tblGrid>
                <a:gridCol w="1872208"/>
                <a:gridCol w="3240360"/>
                <a:gridCol w="2448272"/>
                <a:gridCol w="1800200"/>
                <a:gridCol w="1610175"/>
              </a:tblGrid>
              <a:tr h="370840">
                <a:tc>
                  <a:txBody>
                    <a:bodyPr/>
                    <a:lstStyle/>
                    <a:p>
                      <a:pPr algn="ctr"/>
                      <a:r>
                        <a:rPr lang="pt-BR" dirty="0" smtClean="0">
                          <a:solidFill>
                            <a:schemeClr val="bg1"/>
                          </a:solidFill>
                          <a:latin typeface="+mn-lt"/>
                        </a:rPr>
                        <a:t>FABRICANTE</a:t>
                      </a:r>
                      <a:endParaRPr lang="pt-BR" dirty="0">
                        <a:solidFill>
                          <a:schemeClr val="bg1"/>
                        </a:solidFill>
                        <a:latin typeface="+mn-lt"/>
                      </a:endParaRPr>
                    </a:p>
                  </a:txBody>
                  <a:tcPr anchor="ctr">
                    <a:noFill/>
                  </a:tcPr>
                </a:tc>
                <a:tc>
                  <a:txBody>
                    <a:bodyPr/>
                    <a:lstStyle/>
                    <a:p>
                      <a:pPr algn="ctr"/>
                      <a:r>
                        <a:rPr lang="pt-BR" dirty="0" smtClean="0">
                          <a:solidFill>
                            <a:schemeClr val="bg1"/>
                          </a:solidFill>
                          <a:latin typeface="+mn-lt"/>
                        </a:rPr>
                        <a:t>MODELO</a:t>
                      </a:r>
                      <a:endParaRPr lang="pt-BR" dirty="0">
                        <a:solidFill>
                          <a:schemeClr val="bg1"/>
                        </a:solidFill>
                        <a:latin typeface="+mn-lt"/>
                      </a:endParaRPr>
                    </a:p>
                  </a:txBody>
                  <a:tcPr anchor="ctr">
                    <a:noFill/>
                  </a:tcPr>
                </a:tc>
                <a:tc>
                  <a:txBody>
                    <a:bodyPr/>
                    <a:lstStyle/>
                    <a:p>
                      <a:pPr algn="ctr"/>
                      <a:r>
                        <a:rPr lang="pt-BR" dirty="0" smtClean="0">
                          <a:solidFill>
                            <a:schemeClr val="bg1"/>
                          </a:solidFill>
                          <a:latin typeface="+mn-lt"/>
                        </a:rPr>
                        <a:t>FREQUENCIA DE OPERAÇÃO</a:t>
                      </a:r>
                      <a:endParaRPr lang="pt-BR" dirty="0">
                        <a:solidFill>
                          <a:schemeClr val="bg1"/>
                        </a:solidFill>
                        <a:latin typeface="+mn-lt"/>
                      </a:endParaRPr>
                    </a:p>
                  </a:txBody>
                  <a:tcPr anchor="ctr">
                    <a:noFill/>
                  </a:tcPr>
                </a:tc>
                <a:tc>
                  <a:txBody>
                    <a:bodyPr/>
                    <a:lstStyle/>
                    <a:p>
                      <a:pPr algn="ctr"/>
                      <a:r>
                        <a:rPr lang="pt-BR" dirty="0" smtClean="0">
                          <a:solidFill>
                            <a:schemeClr val="bg1"/>
                          </a:solidFill>
                          <a:latin typeface="+mn-lt"/>
                        </a:rPr>
                        <a:t>NÚMERO DE NÚCLEOS</a:t>
                      </a:r>
                      <a:endParaRPr lang="pt-BR" dirty="0">
                        <a:solidFill>
                          <a:schemeClr val="bg1"/>
                        </a:solidFill>
                        <a:latin typeface="+mn-lt"/>
                      </a:endParaRPr>
                    </a:p>
                  </a:txBody>
                  <a:tcPr anchor="ctr">
                    <a:noFill/>
                  </a:tcPr>
                </a:tc>
                <a:tc>
                  <a:txBody>
                    <a:bodyPr/>
                    <a:lstStyle/>
                    <a:p>
                      <a:pPr algn="ctr"/>
                      <a:r>
                        <a:rPr lang="pt-BR" dirty="0" smtClean="0">
                          <a:solidFill>
                            <a:schemeClr val="bg1"/>
                          </a:solidFill>
                          <a:latin typeface="+mn-lt"/>
                        </a:rPr>
                        <a:t>MEMÓRIA CACHE</a:t>
                      </a:r>
                      <a:endParaRPr lang="pt-BR" dirty="0">
                        <a:solidFill>
                          <a:schemeClr val="bg1"/>
                        </a:solidFill>
                        <a:latin typeface="+mn-lt"/>
                      </a:endParaRPr>
                    </a:p>
                  </a:txBody>
                  <a:tcPr anchor="ctr">
                    <a:noFill/>
                  </a:tcPr>
                </a:tc>
              </a:tr>
              <a:tr h="370840">
                <a:tc>
                  <a:txBody>
                    <a:bodyPr/>
                    <a:lstStyle/>
                    <a:p>
                      <a:pPr algn="ctr"/>
                      <a:r>
                        <a:rPr lang="pt-BR" dirty="0" smtClean="0">
                          <a:solidFill>
                            <a:schemeClr val="bg1"/>
                          </a:solidFill>
                          <a:latin typeface="+mn-lt"/>
                        </a:rPr>
                        <a:t>INTEL</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CELERON</a:t>
                      </a:r>
                      <a:r>
                        <a:rPr lang="pt-BR" baseline="0" dirty="0" smtClean="0">
                          <a:solidFill>
                            <a:schemeClr val="bg1"/>
                          </a:solidFill>
                          <a:latin typeface="+mn-lt"/>
                        </a:rPr>
                        <a:t> M430</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1.8 GH</a:t>
                      </a:r>
                      <a:r>
                        <a:rPr lang="pt-BR" sz="1200" dirty="0" smtClean="0">
                          <a:solidFill>
                            <a:schemeClr val="bg1"/>
                          </a:solidFill>
                          <a:latin typeface="+mn-lt"/>
                        </a:rPr>
                        <a:t>Z</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1</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512</a:t>
                      </a:r>
                      <a:r>
                        <a:rPr lang="pt-BR" baseline="0" dirty="0" smtClean="0">
                          <a:solidFill>
                            <a:schemeClr val="bg1"/>
                          </a:solidFill>
                          <a:latin typeface="+mn-lt"/>
                        </a:rPr>
                        <a:t> KB</a:t>
                      </a:r>
                      <a:endParaRPr lang="pt-BR" dirty="0">
                        <a:solidFill>
                          <a:schemeClr val="bg1"/>
                        </a:solidFill>
                        <a:latin typeface="+mn-lt"/>
                      </a:endParaRPr>
                    </a:p>
                  </a:txBody>
                  <a:tcPr>
                    <a:noFill/>
                  </a:tcPr>
                </a:tc>
              </a:tr>
              <a:tr h="370840">
                <a:tc>
                  <a:txBody>
                    <a:bodyPr/>
                    <a:lstStyle/>
                    <a:p>
                      <a:pPr algn="ctr"/>
                      <a:r>
                        <a:rPr lang="pt-BR" dirty="0" smtClean="0">
                          <a:solidFill>
                            <a:schemeClr val="bg1"/>
                          </a:solidFill>
                          <a:latin typeface="+mn-lt"/>
                        </a:rPr>
                        <a:t>INTEL</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CORE 2 DUO E6600</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2.4 GH</a:t>
                      </a:r>
                      <a:r>
                        <a:rPr lang="pt-BR" sz="1200" dirty="0" smtClean="0">
                          <a:solidFill>
                            <a:schemeClr val="bg1"/>
                          </a:solidFill>
                          <a:latin typeface="+mn-lt"/>
                        </a:rPr>
                        <a:t>Z</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2</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4</a:t>
                      </a:r>
                      <a:r>
                        <a:rPr lang="pt-BR" baseline="0" dirty="0" smtClean="0">
                          <a:solidFill>
                            <a:schemeClr val="bg1"/>
                          </a:solidFill>
                          <a:latin typeface="+mn-lt"/>
                        </a:rPr>
                        <a:t> MB</a:t>
                      </a:r>
                      <a:endParaRPr lang="pt-BR" dirty="0">
                        <a:solidFill>
                          <a:schemeClr val="bg1"/>
                        </a:solidFill>
                        <a:latin typeface="+mn-lt"/>
                      </a:endParaRPr>
                    </a:p>
                  </a:txBody>
                  <a:tcPr>
                    <a:noFill/>
                  </a:tcPr>
                </a:tc>
              </a:tr>
              <a:tr h="370840">
                <a:tc>
                  <a:txBody>
                    <a:bodyPr/>
                    <a:lstStyle/>
                    <a:p>
                      <a:pPr algn="ctr"/>
                      <a:r>
                        <a:rPr lang="pt-BR" dirty="0" smtClean="0">
                          <a:solidFill>
                            <a:schemeClr val="bg1"/>
                          </a:solidFill>
                          <a:latin typeface="+mn-lt"/>
                        </a:rPr>
                        <a:t>INTEL</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CORE 2 QUAD Q6600</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2.4 GH</a:t>
                      </a:r>
                      <a:r>
                        <a:rPr lang="pt-BR" sz="1200" dirty="0" smtClean="0">
                          <a:solidFill>
                            <a:schemeClr val="bg1"/>
                          </a:solidFill>
                          <a:latin typeface="+mn-lt"/>
                        </a:rPr>
                        <a:t>Z</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4</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8 MB</a:t>
                      </a:r>
                      <a:endParaRPr lang="pt-BR" dirty="0">
                        <a:solidFill>
                          <a:schemeClr val="bg1"/>
                        </a:solidFill>
                        <a:latin typeface="+mn-lt"/>
                      </a:endParaRPr>
                    </a:p>
                  </a:txBody>
                  <a:tcPr>
                    <a:noFill/>
                  </a:tcPr>
                </a:tc>
              </a:tr>
              <a:tr h="370840">
                <a:tc>
                  <a:txBody>
                    <a:bodyPr/>
                    <a:lstStyle/>
                    <a:p>
                      <a:pPr algn="ctr"/>
                      <a:r>
                        <a:rPr lang="pt-BR" dirty="0" smtClean="0">
                          <a:solidFill>
                            <a:schemeClr val="bg1"/>
                          </a:solidFill>
                          <a:latin typeface="+mn-lt"/>
                        </a:rPr>
                        <a:t>AMD</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SEMPRON 6500+</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2.0 GH</a:t>
                      </a:r>
                      <a:r>
                        <a:rPr lang="pt-BR" sz="1200" dirty="0" smtClean="0">
                          <a:solidFill>
                            <a:schemeClr val="bg1"/>
                          </a:solidFill>
                          <a:latin typeface="+mn-lt"/>
                        </a:rPr>
                        <a:t>Z</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1</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128 KB</a:t>
                      </a:r>
                      <a:endParaRPr lang="pt-BR" dirty="0">
                        <a:solidFill>
                          <a:schemeClr val="bg1"/>
                        </a:solidFill>
                        <a:latin typeface="+mn-lt"/>
                      </a:endParaRPr>
                    </a:p>
                  </a:txBody>
                  <a:tcPr>
                    <a:noFill/>
                  </a:tcPr>
                </a:tc>
              </a:tr>
              <a:tr h="370840">
                <a:tc>
                  <a:txBody>
                    <a:bodyPr/>
                    <a:lstStyle/>
                    <a:p>
                      <a:pPr algn="ctr"/>
                      <a:r>
                        <a:rPr lang="pt-BR" dirty="0" smtClean="0">
                          <a:solidFill>
                            <a:schemeClr val="bg1"/>
                          </a:solidFill>
                          <a:latin typeface="+mn-lt"/>
                        </a:rPr>
                        <a:t>AMD</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AMD ATHLON 64 X2 6000+</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3.0 GH</a:t>
                      </a:r>
                      <a:r>
                        <a:rPr lang="pt-BR" sz="1200" dirty="0" smtClean="0">
                          <a:solidFill>
                            <a:schemeClr val="bg1"/>
                          </a:solidFill>
                          <a:latin typeface="+mn-lt"/>
                        </a:rPr>
                        <a:t>Z</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2</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1 MB</a:t>
                      </a:r>
                      <a:endParaRPr lang="pt-BR" dirty="0">
                        <a:solidFill>
                          <a:schemeClr val="bg1"/>
                        </a:solidFill>
                        <a:latin typeface="+mn-lt"/>
                      </a:endParaRPr>
                    </a:p>
                  </a:txBody>
                  <a:tcPr>
                    <a:noFill/>
                  </a:tcPr>
                </a:tc>
              </a:tr>
              <a:tr h="370840">
                <a:tc>
                  <a:txBody>
                    <a:bodyPr/>
                    <a:lstStyle/>
                    <a:p>
                      <a:pPr algn="ctr"/>
                      <a:r>
                        <a:rPr lang="pt-BR" dirty="0" smtClean="0">
                          <a:solidFill>
                            <a:schemeClr val="bg1"/>
                          </a:solidFill>
                          <a:latin typeface="+mn-lt"/>
                        </a:rPr>
                        <a:t>INTEL</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CORE I7-690</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3.2 GH</a:t>
                      </a:r>
                      <a:r>
                        <a:rPr lang="pt-BR" sz="1200" dirty="0" smtClean="0">
                          <a:solidFill>
                            <a:schemeClr val="bg1"/>
                          </a:solidFill>
                          <a:latin typeface="+mn-lt"/>
                        </a:rPr>
                        <a:t>Z</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4</a:t>
                      </a:r>
                      <a:endParaRPr lang="pt-BR" dirty="0">
                        <a:solidFill>
                          <a:schemeClr val="bg1"/>
                        </a:solidFill>
                        <a:latin typeface="+mn-lt"/>
                      </a:endParaRPr>
                    </a:p>
                  </a:txBody>
                  <a:tcPr>
                    <a:noFill/>
                  </a:tcPr>
                </a:tc>
                <a:tc>
                  <a:txBody>
                    <a:bodyPr/>
                    <a:lstStyle/>
                    <a:p>
                      <a:pPr algn="ctr"/>
                      <a:r>
                        <a:rPr lang="pt-BR" dirty="0" smtClean="0">
                          <a:solidFill>
                            <a:schemeClr val="bg1"/>
                          </a:solidFill>
                          <a:latin typeface="+mn-lt"/>
                        </a:rPr>
                        <a:t>8 MB</a:t>
                      </a:r>
                      <a:endParaRPr lang="pt-BR" dirty="0">
                        <a:solidFill>
                          <a:schemeClr val="bg1"/>
                        </a:solidFill>
                        <a:latin typeface="+mn-lt"/>
                      </a:endParaRPr>
                    </a:p>
                  </a:txBody>
                  <a:tcPr>
                    <a:noFill/>
                  </a:tcPr>
                </a:tc>
              </a:tr>
            </a:tbl>
          </a:graphicData>
        </a:graphic>
      </p:graphicFrame>
      <p:pic>
        <p:nvPicPr>
          <p:cNvPr id="4104" name="Picture 8" descr="http://www.build-your-own-computer.net/image-files/cpu-reviews-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598" y="4574210"/>
            <a:ext cx="1983246" cy="18791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donya-e-eqtesad.com/Images/Bitrix/iblock/d51/d51bb074b5d35a8cb34c0d73319cad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926" y="4589793"/>
            <a:ext cx="2304256" cy="186644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www.phuctuongitc.com.vn/img_products/1501/cp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98" y="4570862"/>
            <a:ext cx="2209428" cy="188537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laptopcu.com/wp-content/uploads/2015/06/lua-chon-cpu-cho-may-tinh-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9395" y="4589793"/>
            <a:ext cx="2080107" cy="183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39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MEMORIA PRINCIPAL - RAM:</a:t>
            </a:r>
            <a:endParaRPr lang="pt-BR" sz="3000" dirty="0"/>
          </a:p>
        </p:txBody>
      </p:sp>
      <p:sp>
        <p:nvSpPr>
          <p:cNvPr id="5" name="Espaço Reservado para Conteúdo 4"/>
          <p:cNvSpPr>
            <a:spLocks noGrp="1"/>
          </p:cNvSpPr>
          <p:nvPr>
            <p:ph idx="1"/>
          </p:nvPr>
        </p:nvSpPr>
        <p:spPr>
          <a:xfrm>
            <a:off x="334566" y="1268760"/>
            <a:ext cx="8064895" cy="5162516"/>
          </a:xfrm>
        </p:spPr>
        <p:txBody>
          <a:bodyPr/>
          <a:lstStyle/>
          <a:p>
            <a:pPr marL="360363" lvl="1"/>
            <a:r>
              <a:rPr lang="pt-BR" dirty="0" smtClean="0"/>
              <a:t>RAM – RANDOM ACCES MEMORY OU MEMÓRIA DE </a:t>
            </a:r>
            <a:r>
              <a:rPr lang="pt-BR" dirty="0"/>
              <a:t>ACESSO </a:t>
            </a:r>
            <a:r>
              <a:rPr lang="pt-BR" dirty="0" smtClean="0"/>
              <a:t>ALEATÓRIO.</a:t>
            </a:r>
          </a:p>
          <a:p>
            <a:pPr marL="360363" lvl="1"/>
            <a:r>
              <a:rPr lang="pt-BR" dirty="0" smtClean="0"/>
              <a:t>ARMAZENA </a:t>
            </a:r>
            <a:r>
              <a:rPr lang="pt-BR" dirty="0"/>
              <a:t>OS PROGRAMAS QUE ESTÃO EM </a:t>
            </a:r>
            <a:r>
              <a:rPr lang="pt-BR" dirty="0" smtClean="0"/>
              <a:t>EXECUÇÃO (TODO OU PARCIALMENTE), ASSIM COMO OS DADOS NECESSÁRIOS À ESCUÇÃO.</a:t>
            </a:r>
          </a:p>
          <a:p>
            <a:pPr marL="360363" lvl="1"/>
            <a:r>
              <a:rPr lang="pt-BR" dirty="0" smtClean="0"/>
              <a:t>QUANDO É SOLICITADA A EXECUÇÃO DE UM PROGRAMA, ELE É CARREGADO DO DISCO RÍGIDO PARA A MEMÓRIA ram.</a:t>
            </a:r>
          </a:p>
          <a:p>
            <a:pPr marL="360363" lvl="1"/>
            <a:r>
              <a:rPr lang="pt-BR" dirty="0" smtClean="0"/>
              <a:t>É uma memória volátil – armazena os dados temporariamente enquanto é alimentada.</a:t>
            </a:r>
          </a:p>
          <a:p>
            <a:pPr marL="360363" lvl="1"/>
            <a:r>
              <a:rPr lang="pt-BR" dirty="0" smtClean="0"/>
              <a:t>Memória de acesso rápido.</a:t>
            </a:r>
          </a:p>
          <a:p>
            <a:pPr marL="360363" lvl="1"/>
            <a:r>
              <a:rPr lang="pt-BR" dirty="0" smtClean="0"/>
              <a:t>Os dados podem ser lidos ou gravados em qualquer posição da memória e em qualquer momento.</a:t>
            </a:r>
          </a:p>
          <a:p>
            <a:pPr marL="360363" lvl="1"/>
            <a:r>
              <a:rPr lang="pt-BR" dirty="0" smtClean="0"/>
              <a:t>Quanto mais memória possuímos, mais programas podem ser executados simultaneamente.</a:t>
            </a:r>
            <a:endParaRPr lang="pt-BR" dirty="0"/>
          </a:p>
        </p:txBody>
      </p:sp>
      <p:pic>
        <p:nvPicPr>
          <p:cNvPr id="1026" name="Picture 2" descr="http://www.linuxnix.com/wp-content/uploads/2016/11/RAM-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493742" y="2069172"/>
            <a:ext cx="5234524" cy="3489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440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Memoria cache:</a:t>
            </a:r>
            <a:endParaRPr lang="pt-BR" sz="3000" dirty="0"/>
          </a:p>
        </p:txBody>
      </p:sp>
      <p:sp>
        <p:nvSpPr>
          <p:cNvPr id="5" name="Espaço Reservado para Conteúdo 4"/>
          <p:cNvSpPr>
            <a:spLocks noGrp="1"/>
          </p:cNvSpPr>
          <p:nvPr>
            <p:ph idx="1"/>
          </p:nvPr>
        </p:nvSpPr>
        <p:spPr>
          <a:xfrm>
            <a:off x="609521" y="1556792"/>
            <a:ext cx="11102309" cy="4769173"/>
          </a:xfrm>
        </p:spPr>
        <p:txBody>
          <a:bodyPr/>
          <a:lstStyle/>
          <a:p>
            <a:r>
              <a:rPr lang="pt-BR" sz="2000" dirty="0"/>
              <a:t>Pequena quantidade de memória, de alto desempenho (e de alto custo), normalmente localizada dentro da pastilha do processador</a:t>
            </a:r>
            <a:r>
              <a:rPr lang="pt-BR" sz="2000" dirty="0" smtClean="0"/>
              <a:t>;</a:t>
            </a:r>
          </a:p>
          <a:p>
            <a:endParaRPr lang="pt-BR" sz="2000" dirty="0"/>
          </a:p>
          <a:p>
            <a:r>
              <a:rPr lang="pt-BR" sz="2000" dirty="0" smtClean="0"/>
              <a:t>Tem </a:t>
            </a:r>
            <a:r>
              <a:rPr lang="pt-BR" sz="2000" dirty="0"/>
              <a:t>a finalidade de aumentar o desempenho do processamento</a:t>
            </a:r>
            <a:r>
              <a:rPr lang="pt-BR" sz="2000" dirty="0" smtClean="0"/>
              <a:t>;</a:t>
            </a:r>
          </a:p>
          <a:p>
            <a:endParaRPr lang="pt-BR" sz="2000" dirty="0"/>
          </a:p>
          <a:p>
            <a:r>
              <a:rPr lang="pt-BR" sz="2000" dirty="0" smtClean="0"/>
              <a:t>Armazena </a:t>
            </a:r>
            <a:r>
              <a:rPr lang="pt-BR" sz="2000" dirty="0"/>
              <a:t>as instruções e os dados mais requisitados pela CPU, evitando uma busca repetitiva pelo mesmo dado ou instrução na memória principal</a:t>
            </a:r>
            <a:r>
              <a:rPr lang="pt-BR" sz="2000" dirty="0" smtClean="0"/>
              <a:t>;</a:t>
            </a:r>
          </a:p>
          <a:p>
            <a:endParaRPr lang="pt-BR" sz="2000" dirty="0"/>
          </a:p>
          <a:p>
            <a:r>
              <a:rPr lang="pt-BR" sz="2000" dirty="0" smtClean="0"/>
              <a:t>A </a:t>
            </a:r>
            <a:r>
              <a:rPr lang="pt-BR" sz="2000" dirty="0"/>
              <a:t>capacidade varia de acordo com o processador. Capacidades comuns: 128 KB, 512 KB, 2 MB e 4 MB.</a:t>
            </a:r>
          </a:p>
        </p:txBody>
      </p:sp>
    </p:spTree>
    <p:extLst>
      <p:ext uri="{BB962C8B-B14F-4D97-AF65-F5344CB8AC3E}">
        <p14:creationId xmlns:p14="http://schemas.microsoft.com/office/powerpoint/2010/main" val="11390580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m para mother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6263" y="2386160"/>
            <a:ext cx="7267575" cy="4067176"/>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p:cNvSpPr>
            <a:spLocks noGrp="1"/>
          </p:cNvSpPr>
          <p:nvPr>
            <p:ph type="title"/>
          </p:nvPr>
        </p:nvSpPr>
        <p:spPr>
          <a:xfrm>
            <a:off x="1198662" y="274638"/>
            <a:ext cx="10382231" cy="1143000"/>
          </a:xfrm>
        </p:spPr>
        <p:txBody>
          <a:bodyPr/>
          <a:lstStyle/>
          <a:p>
            <a:r>
              <a:rPr lang="pt-BR" sz="3000" dirty="0" smtClean="0"/>
              <a:t>Placa mae - motherboard</a:t>
            </a:r>
            <a:endParaRPr lang="pt-BR" sz="3000" dirty="0"/>
          </a:p>
        </p:txBody>
      </p:sp>
      <p:sp>
        <p:nvSpPr>
          <p:cNvPr id="5" name="Espaço Reservado para Conteúdo 4"/>
          <p:cNvSpPr>
            <a:spLocks noGrp="1"/>
          </p:cNvSpPr>
          <p:nvPr>
            <p:ph idx="1"/>
          </p:nvPr>
        </p:nvSpPr>
        <p:spPr>
          <a:xfrm>
            <a:off x="537513" y="1484784"/>
            <a:ext cx="11102309" cy="4841181"/>
          </a:xfrm>
        </p:spPr>
        <p:txBody>
          <a:bodyPr/>
          <a:lstStyle/>
          <a:p>
            <a:pPr marL="185738" indent="-185738"/>
            <a:r>
              <a:rPr lang="pt-BR" sz="2000" dirty="0" smtClean="0"/>
              <a:t>Conjunto </a:t>
            </a:r>
            <a:r>
              <a:rPr lang="pt-BR" sz="2000" dirty="0"/>
              <a:t>de chips e conexões que tem a função de conectar o processador aos demais componentes do computador </a:t>
            </a:r>
            <a:r>
              <a:rPr lang="pt-BR" sz="2000" dirty="0">
                <a:latin typeface="Arial" pitchFamily="34" charset="0"/>
                <a:cs typeface="Arial" pitchFamily="34" charset="0"/>
              </a:rPr>
              <a:t>(</a:t>
            </a:r>
            <a:r>
              <a:rPr lang="pt-BR" sz="2000" dirty="0"/>
              <a:t>memória, HD, placa de vídeo, etc</a:t>
            </a:r>
            <a:r>
              <a:rPr lang="pt-BR" sz="2000" dirty="0" smtClean="0"/>
              <a:t>.</a:t>
            </a:r>
            <a:r>
              <a:rPr lang="pt-BR" sz="2000" dirty="0" smtClean="0">
                <a:latin typeface="Arial" pitchFamily="34" charset="0"/>
                <a:cs typeface="Arial" pitchFamily="34" charset="0"/>
              </a:rPr>
              <a:t>)</a:t>
            </a:r>
            <a:r>
              <a:rPr lang="pt-BR" sz="2000" dirty="0" smtClean="0"/>
              <a:t>;</a:t>
            </a:r>
          </a:p>
          <a:p>
            <a:pPr marL="185738" indent="-185738"/>
            <a:r>
              <a:rPr lang="pt-BR" sz="2000" dirty="0" smtClean="0"/>
              <a:t>Gerencia </a:t>
            </a:r>
            <a:r>
              <a:rPr lang="pt-BR" sz="2000" dirty="0"/>
              <a:t>a transação de dados entre </a:t>
            </a:r>
            <a:r>
              <a:rPr lang="pt-BR" sz="2000" dirty="0" smtClean="0"/>
              <a:t>os</a:t>
            </a:r>
            <a:br>
              <a:rPr lang="pt-BR" sz="2000" dirty="0" smtClean="0"/>
            </a:br>
            <a:r>
              <a:rPr lang="pt-BR" sz="2000" dirty="0" smtClean="0"/>
              <a:t>componentes;</a:t>
            </a:r>
          </a:p>
          <a:p>
            <a:pPr marL="185738" indent="-185738"/>
            <a:r>
              <a:rPr lang="pt-BR" sz="2000" dirty="0" smtClean="0"/>
              <a:t>Pode </a:t>
            </a:r>
            <a:r>
              <a:rPr lang="pt-BR" sz="2000" dirty="0"/>
              <a:t>ter vários </a:t>
            </a:r>
            <a:r>
              <a:rPr lang="pt-BR" sz="2000" dirty="0" smtClean="0"/>
              <a:t>dispositivos</a:t>
            </a:r>
            <a:br>
              <a:rPr lang="pt-BR" sz="2000" dirty="0" smtClean="0"/>
            </a:br>
            <a:r>
              <a:rPr lang="pt-BR" sz="2000" dirty="0" smtClean="0"/>
              <a:t>integrados </a:t>
            </a:r>
            <a:r>
              <a:rPr lang="pt-BR" sz="2000" dirty="0">
                <a:latin typeface="Arial" pitchFamily="34" charset="0"/>
                <a:cs typeface="Arial" pitchFamily="34" charset="0"/>
              </a:rPr>
              <a:t>(</a:t>
            </a:r>
            <a:r>
              <a:rPr lang="pt-BR" sz="2000" dirty="0"/>
              <a:t>on-board</a:t>
            </a:r>
            <a:r>
              <a:rPr lang="pt-BR" sz="2000" dirty="0">
                <a:latin typeface="Arial" pitchFamily="34" charset="0"/>
                <a:cs typeface="Arial" pitchFamily="34" charset="0"/>
              </a:rPr>
              <a:t>)</a:t>
            </a:r>
            <a:r>
              <a:rPr lang="pt-BR" sz="2000" dirty="0"/>
              <a:t>, como </a:t>
            </a:r>
            <a:r>
              <a:rPr lang="pt-BR" sz="2000" dirty="0" smtClean="0"/>
              <a:t/>
            </a:r>
            <a:br>
              <a:rPr lang="pt-BR" sz="2000" dirty="0" smtClean="0"/>
            </a:br>
            <a:r>
              <a:rPr lang="pt-BR" sz="2000" dirty="0" smtClean="0"/>
              <a:t>placa </a:t>
            </a:r>
            <a:r>
              <a:rPr lang="pt-BR" sz="2000" dirty="0"/>
              <a:t>de vídeo, placa de </a:t>
            </a:r>
            <a:r>
              <a:rPr lang="pt-BR" sz="2000" dirty="0" smtClean="0"/>
              <a:t>som</a:t>
            </a:r>
            <a:br>
              <a:rPr lang="pt-BR" sz="2000" dirty="0" smtClean="0"/>
            </a:br>
            <a:r>
              <a:rPr lang="pt-BR" sz="2000" dirty="0" smtClean="0"/>
              <a:t>e </a:t>
            </a:r>
            <a:r>
              <a:rPr lang="pt-BR" sz="2000" dirty="0"/>
              <a:t>dispositivo de </a:t>
            </a:r>
            <a:r>
              <a:rPr lang="pt-BR" sz="2000" dirty="0" smtClean="0"/>
              <a:t>rede;</a:t>
            </a:r>
          </a:p>
          <a:p>
            <a:pPr marL="185738" indent="-185738"/>
            <a:r>
              <a:rPr lang="pt-BR" sz="2000" dirty="0" smtClean="0"/>
              <a:t>Alguns </a:t>
            </a:r>
            <a:r>
              <a:rPr lang="pt-BR" sz="2000" dirty="0"/>
              <a:t>fabricantes</a:t>
            </a:r>
            <a:r>
              <a:rPr lang="pt-BR" sz="2000" dirty="0" smtClean="0"/>
              <a:t>:</a:t>
            </a:r>
            <a:br>
              <a:rPr lang="pt-BR" sz="2000" dirty="0" smtClean="0"/>
            </a:br>
            <a:r>
              <a:rPr lang="pt-BR" sz="2000" dirty="0" smtClean="0"/>
              <a:t>ASUS</a:t>
            </a:r>
            <a:r>
              <a:rPr lang="pt-BR" sz="2000" dirty="0"/>
              <a:t>, ECS, Intel, MSI </a:t>
            </a:r>
            <a:r>
              <a:rPr lang="pt-BR" sz="2000" dirty="0" smtClean="0"/>
              <a:t>e</a:t>
            </a:r>
            <a:br>
              <a:rPr lang="pt-BR" sz="2000" dirty="0" smtClean="0"/>
            </a:br>
            <a:r>
              <a:rPr lang="pt-BR" sz="2000" dirty="0" smtClean="0"/>
              <a:t>Gigabyte</a:t>
            </a:r>
            <a:r>
              <a:rPr lang="pt-BR" sz="2000" dirty="0"/>
              <a:t>.</a:t>
            </a:r>
          </a:p>
        </p:txBody>
      </p:sp>
    </p:spTree>
    <p:extLst>
      <p:ext uri="{BB962C8B-B14F-4D97-AF65-F5344CB8AC3E}">
        <p14:creationId xmlns:p14="http://schemas.microsoft.com/office/powerpoint/2010/main" val="1139058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Dispositivos de entrada e saida</a:t>
            </a:r>
            <a:endParaRPr lang="pt-BR" sz="3000" dirty="0"/>
          </a:p>
        </p:txBody>
      </p:sp>
      <p:sp>
        <p:nvSpPr>
          <p:cNvPr id="5" name="Espaço Reservado para Conteúdo 4"/>
          <p:cNvSpPr>
            <a:spLocks noGrp="1"/>
          </p:cNvSpPr>
          <p:nvPr>
            <p:ph idx="1"/>
          </p:nvPr>
        </p:nvSpPr>
        <p:spPr>
          <a:xfrm>
            <a:off x="406573" y="1268760"/>
            <a:ext cx="11377265" cy="5112568"/>
          </a:xfrm>
        </p:spPr>
        <p:txBody>
          <a:bodyPr/>
          <a:lstStyle/>
          <a:p>
            <a:r>
              <a:rPr lang="pt-BR" sz="2000" dirty="0" smtClean="0"/>
              <a:t>Dispositivos </a:t>
            </a:r>
            <a:r>
              <a:rPr lang="pt-BR" sz="2000" dirty="0"/>
              <a:t>de Entrada: permitem ao computador acessar informações do mundo externo.</a:t>
            </a:r>
          </a:p>
          <a:p>
            <a:pPr marL="544513" lvl="1"/>
            <a:r>
              <a:rPr lang="pt-BR" sz="1800" dirty="0"/>
              <a:t>Exemplos: mouse, teclado, </a:t>
            </a:r>
            <a:r>
              <a:rPr lang="pt-BR" sz="1800" dirty="0" smtClean="0"/>
              <a:t>scanner, webcam.</a:t>
            </a:r>
          </a:p>
          <a:p>
            <a:pPr marL="258763" lvl="1" indent="0">
              <a:buNone/>
            </a:pPr>
            <a:endParaRPr lang="pt-BR" dirty="0" smtClean="0"/>
          </a:p>
          <a:p>
            <a:r>
              <a:rPr lang="pt-BR" sz="2000" dirty="0" smtClean="0"/>
              <a:t>Dispositivos </a:t>
            </a:r>
            <a:r>
              <a:rPr lang="pt-BR" sz="2000" dirty="0"/>
              <a:t>de Saída</a:t>
            </a:r>
            <a:r>
              <a:rPr lang="pt-BR" sz="2000" dirty="0" smtClean="0"/>
              <a:t>: permitem a </a:t>
            </a:r>
            <a:br>
              <a:rPr lang="pt-BR" sz="2000" dirty="0" smtClean="0"/>
            </a:br>
            <a:r>
              <a:rPr lang="pt-BR" sz="2000" dirty="0" smtClean="0"/>
              <a:t>saída de informações para meios </a:t>
            </a:r>
            <a:br>
              <a:rPr lang="pt-BR" sz="2000" dirty="0" smtClean="0"/>
            </a:br>
            <a:r>
              <a:rPr lang="pt-BR" sz="2000" dirty="0" smtClean="0"/>
              <a:t>externos e possibilitam sua visualização, </a:t>
            </a:r>
            <a:br>
              <a:rPr lang="pt-BR" sz="2000" dirty="0" smtClean="0"/>
            </a:br>
            <a:r>
              <a:rPr lang="pt-BR" sz="2000" dirty="0" smtClean="0"/>
              <a:t>armazenamento </a:t>
            </a:r>
            <a:r>
              <a:rPr lang="pt-BR" sz="2000" dirty="0"/>
              <a:t>ou </a:t>
            </a:r>
            <a:r>
              <a:rPr lang="pt-BR" sz="2000" dirty="0" smtClean="0"/>
              <a:t>utilização por </a:t>
            </a:r>
            <a:br>
              <a:rPr lang="pt-BR" sz="2000" dirty="0" smtClean="0"/>
            </a:br>
            <a:r>
              <a:rPr lang="pt-BR" sz="2000" dirty="0" smtClean="0"/>
              <a:t>outro equipamento</a:t>
            </a:r>
            <a:endParaRPr lang="pt-BR" sz="2000" dirty="0"/>
          </a:p>
          <a:p>
            <a:pPr marL="446088" lvl="1"/>
            <a:r>
              <a:rPr lang="pt-BR" sz="1800" dirty="0" smtClean="0"/>
              <a:t>Exemplos</a:t>
            </a:r>
            <a:r>
              <a:rPr lang="pt-BR" sz="1800" dirty="0"/>
              <a:t>: monitor de vídeo, </a:t>
            </a:r>
            <a:r>
              <a:rPr lang="pt-BR" sz="1800" dirty="0" smtClean="0"/>
              <a:t>caixas </a:t>
            </a:r>
            <a:br>
              <a:rPr lang="pt-BR" sz="1800" dirty="0" smtClean="0"/>
            </a:br>
            <a:r>
              <a:rPr lang="pt-BR" sz="1800" dirty="0" smtClean="0"/>
              <a:t>de som, fones de ouvido, impressora</a:t>
            </a:r>
            <a:r>
              <a:rPr lang="pt-BR" sz="1800" dirty="0"/>
              <a:t>.</a:t>
            </a:r>
          </a:p>
        </p:txBody>
      </p:sp>
      <p:pic>
        <p:nvPicPr>
          <p:cNvPr id="5126" name="Picture 6" descr="Tipos de Dispositivo"/>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5663158" y="1883905"/>
            <a:ext cx="6192688" cy="464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674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Dispositivos de entrada</a:t>
            </a:r>
            <a:endParaRPr lang="pt-BR" sz="3000" dirty="0"/>
          </a:p>
        </p:txBody>
      </p:sp>
      <p:sp>
        <p:nvSpPr>
          <p:cNvPr id="5" name="Espaço Reservado para Conteúdo 4"/>
          <p:cNvSpPr>
            <a:spLocks noGrp="1"/>
          </p:cNvSpPr>
          <p:nvPr>
            <p:ph idx="1"/>
          </p:nvPr>
        </p:nvSpPr>
        <p:spPr>
          <a:xfrm>
            <a:off x="609521" y="1484784"/>
            <a:ext cx="5773717" cy="4841181"/>
          </a:xfrm>
        </p:spPr>
        <p:txBody>
          <a:bodyPr/>
          <a:lstStyle/>
          <a:p>
            <a:pPr marL="0" indent="0">
              <a:buNone/>
            </a:pPr>
            <a:r>
              <a:rPr lang="pt-BR" dirty="0" smtClean="0"/>
              <a:t>Caneta digital:</a:t>
            </a:r>
          </a:p>
          <a:p>
            <a:pPr marL="360363" lvl="1"/>
            <a:r>
              <a:rPr lang="pt-BR" dirty="0" smtClean="0"/>
              <a:t>Dispositivo </a:t>
            </a:r>
            <a:r>
              <a:rPr lang="pt-BR" dirty="0"/>
              <a:t>usado da mesma maneira que uma caneta esferográfica; </a:t>
            </a:r>
            <a:endParaRPr lang="pt-BR" dirty="0" smtClean="0"/>
          </a:p>
          <a:p>
            <a:pPr marL="360363" lvl="1"/>
            <a:r>
              <a:rPr lang="pt-BR" dirty="0" smtClean="0"/>
              <a:t>Entretanto</a:t>
            </a:r>
            <a:r>
              <a:rPr lang="pt-BR" dirty="0"/>
              <a:t>, quando se escreve com a caneta, uma câmera minúscula com um sensor óptico captura a caligrafia e registra os movimentos da </a:t>
            </a:r>
            <a:r>
              <a:rPr lang="pt-BR" dirty="0" smtClean="0"/>
              <a:t>caneta;</a:t>
            </a:r>
          </a:p>
          <a:p>
            <a:pPr marL="360363" lvl="1"/>
            <a:r>
              <a:rPr lang="pt-BR" dirty="0" smtClean="0"/>
              <a:t>Um </a:t>
            </a:r>
            <a:r>
              <a:rPr lang="pt-BR" dirty="0"/>
              <a:t>processador digitaliza as palavras e imagens para serem transferidas posteriormente para o computador. </a:t>
            </a:r>
          </a:p>
          <a:p>
            <a:endParaRPr lang="pt-BR" dirty="0"/>
          </a:p>
        </p:txBody>
      </p:sp>
      <p:pic>
        <p:nvPicPr>
          <p:cNvPr id="8196" name="Picture 4" descr="Imagem relacionada"/>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8965"/>
          <a:stretch/>
        </p:blipFill>
        <p:spPr bwMode="auto">
          <a:xfrm>
            <a:off x="6239223" y="1004133"/>
            <a:ext cx="5647978" cy="570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508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Dispositivos de entrada</a:t>
            </a:r>
            <a:endParaRPr lang="pt-BR" sz="3000" dirty="0"/>
          </a:p>
        </p:txBody>
      </p:sp>
      <p:sp>
        <p:nvSpPr>
          <p:cNvPr id="5" name="Espaço Reservado para Conteúdo 4"/>
          <p:cNvSpPr>
            <a:spLocks noGrp="1"/>
          </p:cNvSpPr>
          <p:nvPr>
            <p:ph idx="1"/>
          </p:nvPr>
        </p:nvSpPr>
        <p:spPr>
          <a:xfrm>
            <a:off x="478582" y="1268760"/>
            <a:ext cx="6853837" cy="5153796"/>
          </a:xfrm>
        </p:spPr>
        <p:txBody>
          <a:bodyPr/>
          <a:lstStyle/>
          <a:p>
            <a:pPr marL="0" indent="0">
              <a:buNone/>
            </a:pPr>
            <a:r>
              <a:rPr lang="pt-BR" dirty="0" smtClean="0"/>
              <a:t>Scanner Óptico:</a:t>
            </a:r>
          </a:p>
          <a:p>
            <a:pPr marL="285750" lvl="1"/>
            <a:r>
              <a:rPr lang="pt-BR" dirty="0" smtClean="0"/>
              <a:t>Responsável </a:t>
            </a:r>
            <a:r>
              <a:rPr lang="pt-BR" dirty="0"/>
              <a:t>por digitalizar imagens, fotos e textos impressos para o computador. Faz varreduras </a:t>
            </a:r>
            <a:r>
              <a:rPr lang="pt-BR" dirty="0">
                <a:latin typeface="Arial" pitchFamily="34" charset="0"/>
                <a:cs typeface="Arial" pitchFamily="34" charset="0"/>
              </a:rPr>
              <a:t>(</a:t>
            </a:r>
            <a:r>
              <a:rPr lang="pt-BR" dirty="0"/>
              <a:t>através de um feixe de luz</a:t>
            </a:r>
            <a:r>
              <a:rPr lang="pt-BR" dirty="0">
                <a:latin typeface="Arial" pitchFamily="34" charset="0"/>
                <a:cs typeface="Arial" pitchFamily="34" charset="0"/>
              </a:rPr>
              <a:t>)</a:t>
            </a:r>
            <a:r>
              <a:rPr lang="pt-BR" dirty="0"/>
              <a:t> na imagem física gerando impulsos elétricos por meio de um captador de reflexos; </a:t>
            </a:r>
            <a:endParaRPr lang="pt-BR" dirty="0" smtClean="0"/>
          </a:p>
          <a:p>
            <a:pPr marL="285750" lvl="1"/>
            <a:r>
              <a:rPr lang="pt-BR" dirty="0" smtClean="0"/>
              <a:t>Podem </a:t>
            </a:r>
            <a:r>
              <a:rPr lang="pt-BR" dirty="0"/>
              <a:t>ser classificados em três categorias: </a:t>
            </a:r>
            <a:endParaRPr lang="pt-BR" dirty="0" smtClean="0"/>
          </a:p>
          <a:p>
            <a:pPr marL="449263" lvl="2"/>
            <a:r>
              <a:rPr lang="pt-BR" dirty="0" smtClean="0"/>
              <a:t>Scanner </a:t>
            </a:r>
            <a:r>
              <a:rPr lang="pt-BR" dirty="0"/>
              <a:t>de </a:t>
            </a:r>
            <a:r>
              <a:rPr lang="pt-BR" dirty="0" smtClean="0"/>
              <a:t>mesa, Scanner </a:t>
            </a:r>
            <a:r>
              <a:rPr lang="pt-BR" dirty="0"/>
              <a:t>de folhas </a:t>
            </a:r>
            <a:r>
              <a:rPr lang="pt-BR" dirty="0" smtClean="0"/>
              <a:t>soltas e Scanner </a:t>
            </a:r>
            <a:r>
              <a:rPr lang="pt-BR" dirty="0"/>
              <a:t>de mão. </a:t>
            </a:r>
            <a:endParaRPr lang="pt-BR" dirty="0" smtClean="0"/>
          </a:p>
          <a:p>
            <a:pPr marL="285750" lvl="1"/>
            <a:r>
              <a:rPr lang="pt-BR" sz="2000" dirty="0" smtClean="0"/>
              <a:t>Softwares </a:t>
            </a:r>
            <a:r>
              <a:rPr lang="pt-BR" sz="2000" dirty="0"/>
              <a:t>de reconhecimento óptico de </a:t>
            </a:r>
            <a:r>
              <a:rPr lang="pt-BR" dirty="0"/>
              <a:t>caracteres </a:t>
            </a:r>
            <a:r>
              <a:rPr lang="pt-BR" dirty="0">
                <a:latin typeface="Arial" pitchFamily="34" charset="0"/>
                <a:cs typeface="Arial" pitchFamily="34" charset="0"/>
              </a:rPr>
              <a:t>(</a:t>
            </a:r>
            <a:r>
              <a:rPr lang="pt-BR" dirty="0"/>
              <a:t>O</a:t>
            </a:r>
            <a:r>
              <a:rPr lang="pt-BR" sz="2000" dirty="0" smtClean="0"/>
              <a:t>CR </a:t>
            </a:r>
            <a:r>
              <a:rPr lang="pt-BR" sz="2000" dirty="0"/>
              <a:t>- optical </a:t>
            </a:r>
            <a:r>
              <a:rPr lang="pt-BR" sz="2000" dirty="0" smtClean="0"/>
              <a:t>character </a:t>
            </a:r>
            <a:r>
              <a:rPr lang="pt-BR" sz="2000" dirty="0"/>
              <a:t>recognition</a:t>
            </a:r>
            <a:r>
              <a:rPr lang="pt-BR" sz="2000" dirty="0">
                <a:latin typeface="Arial" pitchFamily="34" charset="0"/>
                <a:cs typeface="Arial" pitchFamily="34" charset="0"/>
              </a:rPr>
              <a:t>)</a:t>
            </a:r>
            <a:r>
              <a:rPr lang="pt-BR" sz="2000" dirty="0"/>
              <a:t> são comumente utilizados para converter o texto digitalizado </a:t>
            </a:r>
            <a:r>
              <a:rPr lang="pt-BR" sz="2000" dirty="0">
                <a:latin typeface="Arial" pitchFamily="34" charset="0"/>
                <a:cs typeface="Arial" pitchFamily="34" charset="0"/>
              </a:rPr>
              <a:t>(</a:t>
            </a:r>
            <a:r>
              <a:rPr lang="pt-BR" sz="2000" dirty="0"/>
              <a:t>imagem</a:t>
            </a:r>
            <a:r>
              <a:rPr lang="pt-BR" sz="2000" dirty="0">
                <a:latin typeface="Arial" pitchFamily="34" charset="0"/>
                <a:cs typeface="Arial" pitchFamily="34" charset="0"/>
              </a:rPr>
              <a:t>)</a:t>
            </a:r>
            <a:r>
              <a:rPr lang="pt-BR" sz="2000" dirty="0"/>
              <a:t> em um arquivo de texto comum </a:t>
            </a:r>
            <a:r>
              <a:rPr lang="pt-BR" sz="2000" dirty="0">
                <a:latin typeface="Arial" pitchFamily="34" charset="0"/>
                <a:cs typeface="Arial" pitchFamily="34" charset="0"/>
              </a:rPr>
              <a:t>(</a:t>
            </a:r>
            <a:r>
              <a:rPr lang="pt-BR" sz="2000" dirty="0"/>
              <a:t>editável</a:t>
            </a:r>
            <a:r>
              <a:rPr lang="pt-BR" sz="2000" dirty="0">
                <a:latin typeface="Arial" pitchFamily="34" charset="0"/>
                <a:cs typeface="Arial" pitchFamily="34" charset="0"/>
              </a:rPr>
              <a:t>)</a:t>
            </a:r>
            <a:r>
              <a:rPr lang="pt-BR" sz="2000" dirty="0"/>
              <a:t>. </a:t>
            </a:r>
          </a:p>
          <a:p>
            <a:endParaRPr lang="pt-BR" dirty="0"/>
          </a:p>
        </p:txBody>
      </p:sp>
      <p:pic>
        <p:nvPicPr>
          <p:cNvPr id="9218" name="Picture 2" descr="http://www.teach-ict.com/images/stk/sc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58" y="1289826"/>
            <a:ext cx="4320479" cy="513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199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pPr>
              <a:tabLst>
                <a:tab pos="7265988" algn="l"/>
              </a:tabLst>
            </a:pPr>
            <a:r>
              <a:rPr lang="pt-BR" sz="3000" dirty="0" smtClean="0"/>
              <a:t>Dispositivos de entrada</a:t>
            </a:r>
            <a:endParaRPr lang="pt-BR" sz="3000" dirty="0"/>
          </a:p>
        </p:txBody>
      </p:sp>
      <p:sp>
        <p:nvSpPr>
          <p:cNvPr id="5" name="Espaço Reservado para Conteúdo 4"/>
          <p:cNvSpPr>
            <a:spLocks noGrp="1"/>
          </p:cNvSpPr>
          <p:nvPr>
            <p:ph idx="1"/>
          </p:nvPr>
        </p:nvSpPr>
        <p:spPr>
          <a:xfrm>
            <a:off x="406575" y="1412776"/>
            <a:ext cx="8640960" cy="5009780"/>
          </a:xfrm>
        </p:spPr>
        <p:txBody>
          <a:bodyPr/>
          <a:lstStyle/>
          <a:p>
            <a:pPr marL="0" indent="0">
              <a:buNone/>
            </a:pPr>
            <a:r>
              <a:rPr lang="pt-BR" dirty="0" smtClean="0"/>
              <a:t>Leitores de código de barra:</a:t>
            </a:r>
          </a:p>
          <a:p>
            <a:pPr marL="285750" lvl="1"/>
            <a:r>
              <a:rPr lang="pt-BR" sz="1600" dirty="0"/>
              <a:t>Leitor Fixo: possibilita a leitura de um código de barras em qualquer posição, quando apresentado na área. Normalmente usado quando o operador está fixo e precisa das duas mãos livres para manipular objetos que estejam identificados com o código de barras.</a:t>
            </a:r>
          </a:p>
          <a:p>
            <a:pPr marL="285750" lvl="1"/>
            <a:r>
              <a:rPr lang="pt-BR" sz="1600" dirty="0" smtClean="0"/>
              <a:t>Leitor </a:t>
            </a:r>
            <a:r>
              <a:rPr lang="pt-BR" sz="1600" dirty="0"/>
              <a:t>CCD: poderoso leitor de código de barra por proximidade. Normalmente utiliza luz vermelha para fazer a leitura. O código capturado é enviado para o computador exatamente como se tivesse sido digitado pelo teclado</a:t>
            </a:r>
            <a:r>
              <a:rPr lang="pt-BR" sz="1600" dirty="0" smtClean="0"/>
              <a:t>.</a:t>
            </a:r>
          </a:p>
          <a:p>
            <a:pPr marL="285750" lvl="1"/>
            <a:r>
              <a:rPr lang="pt-BR" sz="1600" dirty="0" smtClean="0"/>
              <a:t>Leitor </a:t>
            </a:r>
            <a:r>
              <a:rPr lang="pt-BR" sz="1600" dirty="0"/>
              <a:t>Tipo Pistola: emite luz bastante intensa, geralmente laser. São utilizados em situações de maior mobilidade do operador, onde poderá haver uma distância maior </a:t>
            </a:r>
            <a:r>
              <a:rPr lang="pt-BR" sz="1600" dirty="0">
                <a:latin typeface="Arial" pitchFamily="34" charset="0"/>
                <a:cs typeface="Arial" pitchFamily="34" charset="0"/>
              </a:rPr>
              <a:t>(</a:t>
            </a:r>
            <a:r>
              <a:rPr lang="pt-BR" sz="1600" dirty="0"/>
              <a:t>de 5 cm até 10 metros</a:t>
            </a:r>
            <a:r>
              <a:rPr lang="pt-BR" sz="1600" dirty="0">
                <a:latin typeface="Arial" pitchFamily="34" charset="0"/>
                <a:cs typeface="Arial" pitchFamily="34" charset="0"/>
              </a:rPr>
              <a:t>)</a:t>
            </a:r>
            <a:r>
              <a:rPr lang="pt-BR" sz="1600" dirty="0"/>
              <a:t> entre o leitor e o código de barras a ser lido</a:t>
            </a:r>
            <a:r>
              <a:rPr lang="pt-BR" sz="1600" dirty="0" smtClean="0"/>
              <a:t>.</a:t>
            </a:r>
          </a:p>
          <a:p>
            <a:pPr marL="285750" lvl="1"/>
            <a:r>
              <a:rPr lang="pt-BR" sz="1600" dirty="0"/>
              <a:t>Leitor Fixo Tipo “ranhura”: geralmente utilizado em controles de acesso, onde pode-se conectar uma "catraca" ou "cancela" para que seja permitida a passagem de acordo com o código de barras lido. Para efetuar a leitura, o usuário deve "passar" o cartão ou crachá com código de barras dentro da fenda do leitor.</a:t>
            </a:r>
          </a:p>
        </p:txBody>
      </p:sp>
      <p:pic>
        <p:nvPicPr>
          <p:cNvPr id="10242" name="Picture 2" descr="http://www.solucoesindustriais.com.br/images/produtos/imagens_719/p_leitores-de-codigo-de-barras-2.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31366" y="4149080"/>
            <a:ext cx="2520280" cy="252028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o 2"/>
          <p:cNvGrpSpPr/>
          <p:nvPr/>
        </p:nvGrpSpPr>
        <p:grpSpPr>
          <a:xfrm>
            <a:off x="8755303" y="1268760"/>
            <a:ext cx="3096343" cy="3096344"/>
            <a:chOff x="7031310" y="1124744"/>
            <a:chExt cx="3096343" cy="3096344"/>
          </a:xfrm>
        </p:grpSpPr>
        <p:sp>
          <p:nvSpPr>
            <p:cNvPr id="2" name="Retângulo 1"/>
            <p:cNvSpPr/>
            <p:nvPr/>
          </p:nvSpPr>
          <p:spPr>
            <a:xfrm>
              <a:off x="7535366" y="1844824"/>
              <a:ext cx="2376264" cy="165618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44" name="Picture 4" descr="http://static.mundomax.com.br/image/leitor_de_codigo_de_barras_vs2200_usb_preto_elgin--59540_2000_001.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1310" y="1124744"/>
              <a:ext cx="3096343" cy="30963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1367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8183438" y="2852936"/>
            <a:ext cx="3766766" cy="3766767"/>
            <a:chOff x="8111430" y="2852936"/>
            <a:chExt cx="3766766" cy="3766767"/>
          </a:xfrm>
        </p:grpSpPr>
        <p:grpSp>
          <p:nvGrpSpPr>
            <p:cNvPr id="10" name="Grupo 9"/>
            <p:cNvGrpSpPr/>
            <p:nvPr/>
          </p:nvGrpSpPr>
          <p:grpSpPr>
            <a:xfrm>
              <a:off x="10271670" y="3429000"/>
              <a:ext cx="911195" cy="574589"/>
              <a:chOff x="10271670" y="3429000"/>
              <a:chExt cx="911195" cy="574589"/>
            </a:xfrm>
          </p:grpSpPr>
          <p:sp>
            <p:nvSpPr>
              <p:cNvPr id="9" name="Forma livre 8"/>
              <p:cNvSpPr/>
              <p:nvPr/>
            </p:nvSpPr>
            <p:spPr>
              <a:xfrm>
                <a:off x="10676238" y="3571103"/>
                <a:ext cx="506627" cy="432486"/>
              </a:xfrm>
              <a:custGeom>
                <a:avLst/>
                <a:gdLst>
                  <a:gd name="connsiteX0" fmla="*/ 222421 w 506627"/>
                  <a:gd name="connsiteY0" fmla="*/ 432486 h 432486"/>
                  <a:gd name="connsiteX1" fmla="*/ 506627 w 506627"/>
                  <a:gd name="connsiteY1" fmla="*/ 111211 h 432486"/>
                  <a:gd name="connsiteX2" fmla="*/ 197708 w 506627"/>
                  <a:gd name="connsiteY2" fmla="*/ 0 h 432486"/>
                  <a:gd name="connsiteX3" fmla="*/ 0 w 506627"/>
                  <a:gd name="connsiteY3" fmla="*/ 247135 h 432486"/>
                  <a:gd name="connsiteX4" fmla="*/ 222421 w 506627"/>
                  <a:gd name="connsiteY4" fmla="*/ 432486 h 43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627" h="432486">
                    <a:moveTo>
                      <a:pt x="222421" y="432486"/>
                    </a:moveTo>
                    <a:lnTo>
                      <a:pt x="506627" y="111211"/>
                    </a:lnTo>
                    <a:lnTo>
                      <a:pt x="197708" y="0"/>
                    </a:lnTo>
                    <a:lnTo>
                      <a:pt x="0" y="247135"/>
                    </a:lnTo>
                    <a:lnTo>
                      <a:pt x="222421" y="432486"/>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Forma livre 13"/>
              <p:cNvSpPr/>
              <p:nvPr/>
            </p:nvSpPr>
            <p:spPr>
              <a:xfrm>
                <a:off x="10271670" y="3429000"/>
                <a:ext cx="506627" cy="432486"/>
              </a:xfrm>
              <a:custGeom>
                <a:avLst/>
                <a:gdLst>
                  <a:gd name="connsiteX0" fmla="*/ 222421 w 506627"/>
                  <a:gd name="connsiteY0" fmla="*/ 432486 h 432486"/>
                  <a:gd name="connsiteX1" fmla="*/ 506627 w 506627"/>
                  <a:gd name="connsiteY1" fmla="*/ 111211 h 432486"/>
                  <a:gd name="connsiteX2" fmla="*/ 197708 w 506627"/>
                  <a:gd name="connsiteY2" fmla="*/ 0 h 432486"/>
                  <a:gd name="connsiteX3" fmla="*/ 0 w 506627"/>
                  <a:gd name="connsiteY3" fmla="*/ 247135 h 432486"/>
                  <a:gd name="connsiteX4" fmla="*/ 222421 w 506627"/>
                  <a:gd name="connsiteY4" fmla="*/ 432486 h 43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627" h="432486">
                    <a:moveTo>
                      <a:pt x="222421" y="432486"/>
                    </a:moveTo>
                    <a:lnTo>
                      <a:pt x="506627" y="111211"/>
                    </a:lnTo>
                    <a:lnTo>
                      <a:pt x="197708" y="0"/>
                    </a:lnTo>
                    <a:lnTo>
                      <a:pt x="0" y="247135"/>
                    </a:lnTo>
                    <a:lnTo>
                      <a:pt x="222421" y="432486"/>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 name="Grupo 7"/>
            <p:cNvGrpSpPr/>
            <p:nvPr/>
          </p:nvGrpSpPr>
          <p:grpSpPr>
            <a:xfrm>
              <a:off x="8129247" y="5004486"/>
              <a:ext cx="2718487" cy="1615217"/>
              <a:chOff x="8129247" y="5004486"/>
              <a:chExt cx="2718487" cy="1615217"/>
            </a:xfrm>
          </p:grpSpPr>
          <p:sp>
            <p:nvSpPr>
              <p:cNvPr id="7" name="Forma livre 6"/>
              <p:cNvSpPr/>
              <p:nvPr/>
            </p:nvSpPr>
            <p:spPr>
              <a:xfrm>
                <a:off x="8129247" y="5004486"/>
                <a:ext cx="2718487" cy="1124465"/>
              </a:xfrm>
              <a:custGeom>
                <a:avLst/>
                <a:gdLst>
                  <a:gd name="connsiteX0" fmla="*/ 284206 w 2718487"/>
                  <a:gd name="connsiteY0" fmla="*/ 0 h 1124465"/>
                  <a:gd name="connsiteX1" fmla="*/ 284206 w 2718487"/>
                  <a:gd name="connsiteY1" fmla="*/ 0 h 1124465"/>
                  <a:gd name="connsiteX2" fmla="*/ 481914 w 2718487"/>
                  <a:gd name="connsiteY2" fmla="*/ 12357 h 1124465"/>
                  <a:gd name="connsiteX3" fmla="*/ 593125 w 2718487"/>
                  <a:gd name="connsiteY3" fmla="*/ 37071 h 1124465"/>
                  <a:gd name="connsiteX4" fmla="*/ 667265 w 2718487"/>
                  <a:gd name="connsiteY4" fmla="*/ 61784 h 1124465"/>
                  <a:gd name="connsiteX5" fmla="*/ 840260 w 2718487"/>
                  <a:gd name="connsiteY5" fmla="*/ 86498 h 1124465"/>
                  <a:gd name="connsiteX6" fmla="*/ 902043 w 2718487"/>
                  <a:gd name="connsiteY6" fmla="*/ 98855 h 1124465"/>
                  <a:gd name="connsiteX7" fmla="*/ 1099752 w 2718487"/>
                  <a:gd name="connsiteY7" fmla="*/ 111211 h 1124465"/>
                  <a:gd name="connsiteX8" fmla="*/ 1186249 w 2718487"/>
                  <a:gd name="connsiteY8" fmla="*/ 123568 h 1124465"/>
                  <a:gd name="connsiteX9" fmla="*/ 1223319 w 2718487"/>
                  <a:gd name="connsiteY9" fmla="*/ 135925 h 1124465"/>
                  <a:gd name="connsiteX10" fmla="*/ 1297460 w 2718487"/>
                  <a:gd name="connsiteY10" fmla="*/ 148282 h 1124465"/>
                  <a:gd name="connsiteX11" fmla="*/ 1334530 w 2718487"/>
                  <a:gd name="connsiteY11" fmla="*/ 172995 h 1124465"/>
                  <a:gd name="connsiteX12" fmla="*/ 1458097 w 2718487"/>
                  <a:gd name="connsiteY12" fmla="*/ 222422 h 1124465"/>
                  <a:gd name="connsiteX13" fmla="*/ 1532238 w 2718487"/>
                  <a:gd name="connsiteY13" fmla="*/ 234779 h 1124465"/>
                  <a:gd name="connsiteX14" fmla="*/ 1717589 w 2718487"/>
                  <a:gd name="connsiteY14" fmla="*/ 321276 h 1124465"/>
                  <a:gd name="connsiteX15" fmla="*/ 1767016 w 2718487"/>
                  <a:gd name="connsiteY15" fmla="*/ 358346 h 1124465"/>
                  <a:gd name="connsiteX16" fmla="*/ 1804087 w 2718487"/>
                  <a:gd name="connsiteY16" fmla="*/ 395417 h 1124465"/>
                  <a:gd name="connsiteX17" fmla="*/ 1841157 w 2718487"/>
                  <a:gd name="connsiteY17" fmla="*/ 407773 h 1124465"/>
                  <a:gd name="connsiteX18" fmla="*/ 1878227 w 2718487"/>
                  <a:gd name="connsiteY18" fmla="*/ 432487 h 1124465"/>
                  <a:gd name="connsiteX19" fmla="*/ 1927654 w 2718487"/>
                  <a:gd name="connsiteY19" fmla="*/ 469557 h 1124465"/>
                  <a:gd name="connsiteX20" fmla="*/ 2137719 w 2718487"/>
                  <a:gd name="connsiteY20" fmla="*/ 531341 h 1124465"/>
                  <a:gd name="connsiteX21" fmla="*/ 2187146 w 2718487"/>
                  <a:gd name="connsiteY21" fmla="*/ 556055 h 1124465"/>
                  <a:gd name="connsiteX22" fmla="*/ 2273643 w 2718487"/>
                  <a:gd name="connsiteY22" fmla="*/ 580768 h 1124465"/>
                  <a:gd name="connsiteX23" fmla="*/ 2310714 w 2718487"/>
                  <a:gd name="connsiteY23" fmla="*/ 593125 h 1124465"/>
                  <a:gd name="connsiteX24" fmla="*/ 2372497 w 2718487"/>
                  <a:gd name="connsiteY24" fmla="*/ 617838 h 1124465"/>
                  <a:gd name="connsiteX25" fmla="*/ 2434281 w 2718487"/>
                  <a:gd name="connsiteY25" fmla="*/ 630195 h 1124465"/>
                  <a:gd name="connsiteX26" fmla="*/ 2458995 w 2718487"/>
                  <a:gd name="connsiteY26" fmla="*/ 667265 h 1124465"/>
                  <a:gd name="connsiteX27" fmla="*/ 2496065 w 2718487"/>
                  <a:gd name="connsiteY27" fmla="*/ 704336 h 1124465"/>
                  <a:gd name="connsiteX28" fmla="*/ 2718487 w 2718487"/>
                  <a:gd name="connsiteY28" fmla="*/ 852617 h 1124465"/>
                  <a:gd name="connsiteX29" fmla="*/ 2718487 w 2718487"/>
                  <a:gd name="connsiteY29" fmla="*/ 1124465 h 1124465"/>
                  <a:gd name="connsiteX30" fmla="*/ 2545492 w 2718487"/>
                  <a:gd name="connsiteY30" fmla="*/ 1050325 h 1124465"/>
                  <a:gd name="connsiteX31" fmla="*/ 2360141 w 2718487"/>
                  <a:gd name="connsiteY31" fmla="*/ 1099752 h 1124465"/>
                  <a:gd name="connsiteX32" fmla="*/ 271849 w 2718487"/>
                  <a:gd name="connsiteY32" fmla="*/ 395417 h 1124465"/>
                  <a:gd name="connsiteX33" fmla="*/ 61784 w 2718487"/>
                  <a:gd name="connsiteY33" fmla="*/ 506628 h 1124465"/>
                  <a:gd name="connsiteX34" fmla="*/ 0 w 2718487"/>
                  <a:gd name="connsiteY34" fmla="*/ 506628 h 1124465"/>
                  <a:gd name="connsiteX35" fmla="*/ 24714 w 2718487"/>
                  <a:gd name="connsiteY35" fmla="*/ 160638 h 1124465"/>
                  <a:gd name="connsiteX36" fmla="*/ 197708 w 2718487"/>
                  <a:gd name="connsiteY36" fmla="*/ 12357 h 1124465"/>
                  <a:gd name="connsiteX37" fmla="*/ 494270 w 2718487"/>
                  <a:gd name="connsiteY37" fmla="*/ 37071 h 112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718487" h="1124465">
                    <a:moveTo>
                      <a:pt x="284206" y="0"/>
                    </a:moveTo>
                    <a:lnTo>
                      <a:pt x="284206" y="0"/>
                    </a:lnTo>
                    <a:cubicBezTo>
                      <a:pt x="350109" y="4119"/>
                      <a:pt x="416180" y="6096"/>
                      <a:pt x="481914" y="12357"/>
                    </a:cubicBezTo>
                    <a:cubicBezTo>
                      <a:pt x="499139" y="13998"/>
                      <a:pt x="572819" y="30979"/>
                      <a:pt x="593125" y="37071"/>
                    </a:cubicBezTo>
                    <a:cubicBezTo>
                      <a:pt x="618076" y="44556"/>
                      <a:pt x="641416" y="58553"/>
                      <a:pt x="667265" y="61784"/>
                    </a:cubicBezTo>
                    <a:cubicBezTo>
                      <a:pt x="753195" y="72525"/>
                      <a:pt x="761871" y="72245"/>
                      <a:pt x="840260" y="86498"/>
                    </a:cubicBezTo>
                    <a:cubicBezTo>
                      <a:pt x="860923" y="90255"/>
                      <a:pt x="881135" y="96864"/>
                      <a:pt x="902043" y="98855"/>
                    </a:cubicBezTo>
                    <a:cubicBezTo>
                      <a:pt x="967777" y="105115"/>
                      <a:pt x="1033849" y="107092"/>
                      <a:pt x="1099752" y="111211"/>
                    </a:cubicBezTo>
                    <a:cubicBezTo>
                      <a:pt x="1128584" y="115330"/>
                      <a:pt x="1157690" y="117856"/>
                      <a:pt x="1186249" y="123568"/>
                    </a:cubicBezTo>
                    <a:cubicBezTo>
                      <a:pt x="1199021" y="126122"/>
                      <a:pt x="1210604" y="133099"/>
                      <a:pt x="1223319" y="135925"/>
                    </a:cubicBezTo>
                    <a:cubicBezTo>
                      <a:pt x="1247777" y="141360"/>
                      <a:pt x="1272746" y="144163"/>
                      <a:pt x="1297460" y="148282"/>
                    </a:cubicBezTo>
                    <a:cubicBezTo>
                      <a:pt x="1309817" y="156520"/>
                      <a:pt x="1321636" y="165627"/>
                      <a:pt x="1334530" y="172995"/>
                    </a:cubicBezTo>
                    <a:cubicBezTo>
                      <a:pt x="1367750" y="191978"/>
                      <a:pt x="1422352" y="216464"/>
                      <a:pt x="1458097" y="222422"/>
                    </a:cubicBezTo>
                    <a:lnTo>
                      <a:pt x="1532238" y="234779"/>
                    </a:lnTo>
                    <a:cubicBezTo>
                      <a:pt x="1643567" y="271888"/>
                      <a:pt x="1632264" y="257283"/>
                      <a:pt x="1717589" y="321276"/>
                    </a:cubicBezTo>
                    <a:cubicBezTo>
                      <a:pt x="1734065" y="333633"/>
                      <a:pt x="1751379" y="344943"/>
                      <a:pt x="1767016" y="358346"/>
                    </a:cubicBezTo>
                    <a:cubicBezTo>
                      <a:pt x="1780284" y="369719"/>
                      <a:pt x="1789547" y="385723"/>
                      <a:pt x="1804087" y="395417"/>
                    </a:cubicBezTo>
                    <a:cubicBezTo>
                      <a:pt x="1814924" y="402642"/>
                      <a:pt x="1828800" y="403654"/>
                      <a:pt x="1841157" y="407773"/>
                    </a:cubicBezTo>
                    <a:cubicBezTo>
                      <a:pt x="1853514" y="416011"/>
                      <a:pt x="1866142" y="423855"/>
                      <a:pt x="1878227" y="432487"/>
                    </a:cubicBezTo>
                    <a:cubicBezTo>
                      <a:pt x="1894985" y="444457"/>
                      <a:pt x="1909234" y="460347"/>
                      <a:pt x="1927654" y="469557"/>
                    </a:cubicBezTo>
                    <a:cubicBezTo>
                      <a:pt x="1994468" y="502964"/>
                      <a:pt x="2070906" y="497934"/>
                      <a:pt x="2137719" y="531341"/>
                    </a:cubicBezTo>
                    <a:cubicBezTo>
                      <a:pt x="2154195" y="539579"/>
                      <a:pt x="2170215" y="548799"/>
                      <a:pt x="2187146" y="556055"/>
                    </a:cubicBezTo>
                    <a:cubicBezTo>
                      <a:pt x="2216766" y="568749"/>
                      <a:pt x="2242301" y="571813"/>
                      <a:pt x="2273643" y="580768"/>
                    </a:cubicBezTo>
                    <a:cubicBezTo>
                      <a:pt x="2286167" y="584346"/>
                      <a:pt x="2298518" y="588551"/>
                      <a:pt x="2310714" y="593125"/>
                    </a:cubicBezTo>
                    <a:cubicBezTo>
                      <a:pt x="2331483" y="600913"/>
                      <a:pt x="2351252" y="611464"/>
                      <a:pt x="2372497" y="617838"/>
                    </a:cubicBezTo>
                    <a:cubicBezTo>
                      <a:pt x="2392614" y="623873"/>
                      <a:pt x="2413686" y="626076"/>
                      <a:pt x="2434281" y="630195"/>
                    </a:cubicBezTo>
                    <a:cubicBezTo>
                      <a:pt x="2442519" y="642552"/>
                      <a:pt x="2449488" y="655856"/>
                      <a:pt x="2458995" y="667265"/>
                    </a:cubicBezTo>
                    <a:cubicBezTo>
                      <a:pt x="2470182" y="680690"/>
                      <a:pt x="2496065" y="704336"/>
                      <a:pt x="2496065" y="704336"/>
                    </a:cubicBezTo>
                    <a:lnTo>
                      <a:pt x="2718487" y="852617"/>
                    </a:lnTo>
                    <a:lnTo>
                      <a:pt x="2718487" y="1124465"/>
                    </a:lnTo>
                    <a:lnTo>
                      <a:pt x="2545492" y="1050325"/>
                    </a:lnTo>
                    <a:lnTo>
                      <a:pt x="2360141" y="1099752"/>
                    </a:lnTo>
                    <a:lnTo>
                      <a:pt x="271849" y="395417"/>
                    </a:lnTo>
                    <a:lnTo>
                      <a:pt x="61784" y="506628"/>
                    </a:lnTo>
                    <a:lnTo>
                      <a:pt x="0" y="506628"/>
                    </a:lnTo>
                    <a:lnTo>
                      <a:pt x="24714" y="160638"/>
                    </a:lnTo>
                    <a:lnTo>
                      <a:pt x="197708" y="12357"/>
                    </a:lnTo>
                    <a:lnTo>
                      <a:pt x="494270" y="37071"/>
                    </a:lnTo>
                  </a:path>
                </a:pathLst>
              </a:cu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Forma livre 10"/>
              <p:cNvSpPr/>
              <p:nvPr/>
            </p:nvSpPr>
            <p:spPr>
              <a:xfrm>
                <a:off x="8129247" y="5495238"/>
                <a:ext cx="2718487" cy="1124465"/>
              </a:xfrm>
              <a:custGeom>
                <a:avLst/>
                <a:gdLst>
                  <a:gd name="connsiteX0" fmla="*/ 284206 w 2718487"/>
                  <a:gd name="connsiteY0" fmla="*/ 0 h 1124465"/>
                  <a:gd name="connsiteX1" fmla="*/ 284206 w 2718487"/>
                  <a:gd name="connsiteY1" fmla="*/ 0 h 1124465"/>
                  <a:gd name="connsiteX2" fmla="*/ 481914 w 2718487"/>
                  <a:gd name="connsiteY2" fmla="*/ 12357 h 1124465"/>
                  <a:gd name="connsiteX3" fmla="*/ 593125 w 2718487"/>
                  <a:gd name="connsiteY3" fmla="*/ 37071 h 1124465"/>
                  <a:gd name="connsiteX4" fmla="*/ 667265 w 2718487"/>
                  <a:gd name="connsiteY4" fmla="*/ 61784 h 1124465"/>
                  <a:gd name="connsiteX5" fmla="*/ 840260 w 2718487"/>
                  <a:gd name="connsiteY5" fmla="*/ 86498 h 1124465"/>
                  <a:gd name="connsiteX6" fmla="*/ 902043 w 2718487"/>
                  <a:gd name="connsiteY6" fmla="*/ 98855 h 1124465"/>
                  <a:gd name="connsiteX7" fmla="*/ 1099752 w 2718487"/>
                  <a:gd name="connsiteY7" fmla="*/ 111211 h 1124465"/>
                  <a:gd name="connsiteX8" fmla="*/ 1186249 w 2718487"/>
                  <a:gd name="connsiteY8" fmla="*/ 123568 h 1124465"/>
                  <a:gd name="connsiteX9" fmla="*/ 1223319 w 2718487"/>
                  <a:gd name="connsiteY9" fmla="*/ 135925 h 1124465"/>
                  <a:gd name="connsiteX10" fmla="*/ 1297460 w 2718487"/>
                  <a:gd name="connsiteY10" fmla="*/ 148282 h 1124465"/>
                  <a:gd name="connsiteX11" fmla="*/ 1334530 w 2718487"/>
                  <a:gd name="connsiteY11" fmla="*/ 172995 h 1124465"/>
                  <a:gd name="connsiteX12" fmla="*/ 1458097 w 2718487"/>
                  <a:gd name="connsiteY12" fmla="*/ 222422 h 1124465"/>
                  <a:gd name="connsiteX13" fmla="*/ 1532238 w 2718487"/>
                  <a:gd name="connsiteY13" fmla="*/ 234779 h 1124465"/>
                  <a:gd name="connsiteX14" fmla="*/ 1717589 w 2718487"/>
                  <a:gd name="connsiteY14" fmla="*/ 321276 h 1124465"/>
                  <a:gd name="connsiteX15" fmla="*/ 1767016 w 2718487"/>
                  <a:gd name="connsiteY15" fmla="*/ 358346 h 1124465"/>
                  <a:gd name="connsiteX16" fmla="*/ 1804087 w 2718487"/>
                  <a:gd name="connsiteY16" fmla="*/ 395417 h 1124465"/>
                  <a:gd name="connsiteX17" fmla="*/ 1841157 w 2718487"/>
                  <a:gd name="connsiteY17" fmla="*/ 407773 h 1124465"/>
                  <a:gd name="connsiteX18" fmla="*/ 1878227 w 2718487"/>
                  <a:gd name="connsiteY18" fmla="*/ 432487 h 1124465"/>
                  <a:gd name="connsiteX19" fmla="*/ 1927654 w 2718487"/>
                  <a:gd name="connsiteY19" fmla="*/ 469557 h 1124465"/>
                  <a:gd name="connsiteX20" fmla="*/ 2137719 w 2718487"/>
                  <a:gd name="connsiteY20" fmla="*/ 531341 h 1124465"/>
                  <a:gd name="connsiteX21" fmla="*/ 2187146 w 2718487"/>
                  <a:gd name="connsiteY21" fmla="*/ 556055 h 1124465"/>
                  <a:gd name="connsiteX22" fmla="*/ 2273643 w 2718487"/>
                  <a:gd name="connsiteY22" fmla="*/ 580768 h 1124465"/>
                  <a:gd name="connsiteX23" fmla="*/ 2310714 w 2718487"/>
                  <a:gd name="connsiteY23" fmla="*/ 593125 h 1124465"/>
                  <a:gd name="connsiteX24" fmla="*/ 2372497 w 2718487"/>
                  <a:gd name="connsiteY24" fmla="*/ 617838 h 1124465"/>
                  <a:gd name="connsiteX25" fmla="*/ 2434281 w 2718487"/>
                  <a:gd name="connsiteY25" fmla="*/ 630195 h 1124465"/>
                  <a:gd name="connsiteX26" fmla="*/ 2458995 w 2718487"/>
                  <a:gd name="connsiteY26" fmla="*/ 667265 h 1124465"/>
                  <a:gd name="connsiteX27" fmla="*/ 2496065 w 2718487"/>
                  <a:gd name="connsiteY27" fmla="*/ 704336 h 1124465"/>
                  <a:gd name="connsiteX28" fmla="*/ 2718487 w 2718487"/>
                  <a:gd name="connsiteY28" fmla="*/ 852617 h 1124465"/>
                  <a:gd name="connsiteX29" fmla="*/ 2718487 w 2718487"/>
                  <a:gd name="connsiteY29" fmla="*/ 1124465 h 1124465"/>
                  <a:gd name="connsiteX30" fmla="*/ 2545492 w 2718487"/>
                  <a:gd name="connsiteY30" fmla="*/ 1050325 h 1124465"/>
                  <a:gd name="connsiteX31" fmla="*/ 2360141 w 2718487"/>
                  <a:gd name="connsiteY31" fmla="*/ 1099752 h 1124465"/>
                  <a:gd name="connsiteX32" fmla="*/ 271849 w 2718487"/>
                  <a:gd name="connsiteY32" fmla="*/ 395417 h 1124465"/>
                  <a:gd name="connsiteX33" fmla="*/ 61784 w 2718487"/>
                  <a:gd name="connsiteY33" fmla="*/ 506628 h 1124465"/>
                  <a:gd name="connsiteX34" fmla="*/ 0 w 2718487"/>
                  <a:gd name="connsiteY34" fmla="*/ 506628 h 1124465"/>
                  <a:gd name="connsiteX35" fmla="*/ 24714 w 2718487"/>
                  <a:gd name="connsiteY35" fmla="*/ 160638 h 1124465"/>
                  <a:gd name="connsiteX36" fmla="*/ 197708 w 2718487"/>
                  <a:gd name="connsiteY36" fmla="*/ 12357 h 1124465"/>
                  <a:gd name="connsiteX37" fmla="*/ 494270 w 2718487"/>
                  <a:gd name="connsiteY37" fmla="*/ 37071 h 112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718487" h="1124465">
                    <a:moveTo>
                      <a:pt x="284206" y="0"/>
                    </a:moveTo>
                    <a:lnTo>
                      <a:pt x="284206" y="0"/>
                    </a:lnTo>
                    <a:cubicBezTo>
                      <a:pt x="350109" y="4119"/>
                      <a:pt x="416180" y="6096"/>
                      <a:pt x="481914" y="12357"/>
                    </a:cubicBezTo>
                    <a:cubicBezTo>
                      <a:pt x="499139" y="13998"/>
                      <a:pt x="572819" y="30979"/>
                      <a:pt x="593125" y="37071"/>
                    </a:cubicBezTo>
                    <a:cubicBezTo>
                      <a:pt x="618076" y="44556"/>
                      <a:pt x="641416" y="58553"/>
                      <a:pt x="667265" y="61784"/>
                    </a:cubicBezTo>
                    <a:cubicBezTo>
                      <a:pt x="753195" y="72525"/>
                      <a:pt x="761871" y="72245"/>
                      <a:pt x="840260" y="86498"/>
                    </a:cubicBezTo>
                    <a:cubicBezTo>
                      <a:pt x="860923" y="90255"/>
                      <a:pt x="881135" y="96864"/>
                      <a:pt x="902043" y="98855"/>
                    </a:cubicBezTo>
                    <a:cubicBezTo>
                      <a:pt x="967777" y="105115"/>
                      <a:pt x="1033849" y="107092"/>
                      <a:pt x="1099752" y="111211"/>
                    </a:cubicBezTo>
                    <a:cubicBezTo>
                      <a:pt x="1128584" y="115330"/>
                      <a:pt x="1157690" y="117856"/>
                      <a:pt x="1186249" y="123568"/>
                    </a:cubicBezTo>
                    <a:cubicBezTo>
                      <a:pt x="1199021" y="126122"/>
                      <a:pt x="1210604" y="133099"/>
                      <a:pt x="1223319" y="135925"/>
                    </a:cubicBezTo>
                    <a:cubicBezTo>
                      <a:pt x="1247777" y="141360"/>
                      <a:pt x="1272746" y="144163"/>
                      <a:pt x="1297460" y="148282"/>
                    </a:cubicBezTo>
                    <a:cubicBezTo>
                      <a:pt x="1309817" y="156520"/>
                      <a:pt x="1321636" y="165627"/>
                      <a:pt x="1334530" y="172995"/>
                    </a:cubicBezTo>
                    <a:cubicBezTo>
                      <a:pt x="1367750" y="191978"/>
                      <a:pt x="1422352" y="216464"/>
                      <a:pt x="1458097" y="222422"/>
                    </a:cubicBezTo>
                    <a:lnTo>
                      <a:pt x="1532238" y="234779"/>
                    </a:lnTo>
                    <a:cubicBezTo>
                      <a:pt x="1643567" y="271888"/>
                      <a:pt x="1632264" y="257283"/>
                      <a:pt x="1717589" y="321276"/>
                    </a:cubicBezTo>
                    <a:cubicBezTo>
                      <a:pt x="1734065" y="333633"/>
                      <a:pt x="1751379" y="344943"/>
                      <a:pt x="1767016" y="358346"/>
                    </a:cubicBezTo>
                    <a:cubicBezTo>
                      <a:pt x="1780284" y="369719"/>
                      <a:pt x="1789547" y="385723"/>
                      <a:pt x="1804087" y="395417"/>
                    </a:cubicBezTo>
                    <a:cubicBezTo>
                      <a:pt x="1814924" y="402642"/>
                      <a:pt x="1828800" y="403654"/>
                      <a:pt x="1841157" y="407773"/>
                    </a:cubicBezTo>
                    <a:cubicBezTo>
                      <a:pt x="1853514" y="416011"/>
                      <a:pt x="1866142" y="423855"/>
                      <a:pt x="1878227" y="432487"/>
                    </a:cubicBezTo>
                    <a:cubicBezTo>
                      <a:pt x="1894985" y="444457"/>
                      <a:pt x="1909234" y="460347"/>
                      <a:pt x="1927654" y="469557"/>
                    </a:cubicBezTo>
                    <a:cubicBezTo>
                      <a:pt x="1994468" y="502964"/>
                      <a:pt x="2070906" y="497934"/>
                      <a:pt x="2137719" y="531341"/>
                    </a:cubicBezTo>
                    <a:cubicBezTo>
                      <a:pt x="2154195" y="539579"/>
                      <a:pt x="2170215" y="548799"/>
                      <a:pt x="2187146" y="556055"/>
                    </a:cubicBezTo>
                    <a:cubicBezTo>
                      <a:pt x="2216766" y="568749"/>
                      <a:pt x="2242301" y="571813"/>
                      <a:pt x="2273643" y="580768"/>
                    </a:cubicBezTo>
                    <a:cubicBezTo>
                      <a:pt x="2286167" y="584346"/>
                      <a:pt x="2298518" y="588551"/>
                      <a:pt x="2310714" y="593125"/>
                    </a:cubicBezTo>
                    <a:cubicBezTo>
                      <a:pt x="2331483" y="600913"/>
                      <a:pt x="2351252" y="611464"/>
                      <a:pt x="2372497" y="617838"/>
                    </a:cubicBezTo>
                    <a:cubicBezTo>
                      <a:pt x="2392614" y="623873"/>
                      <a:pt x="2413686" y="626076"/>
                      <a:pt x="2434281" y="630195"/>
                    </a:cubicBezTo>
                    <a:cubicBezTo>
                      <a:pt x="2442519" y="642552"/>
                      <a:pt x="2449488" y="655856"/>
                      <a:pt x="2458995" y="667265"/>
                    </a:cubicBezTo>
                    <a:cubicBezTo>
                      <a:pt x="2470182" y="680690"/>
                      <a:pt x="2496065" y="704336"/>
                      <a:pt x="2496065" y="704336"/>
                    </a:cubicBezTo>
                    <a:lnTo>
                      <a:pt x="2718487" y="852617"/>
                    </a:lnTo>
                    <a:lnTo>
                      <a:pt x="2718487" y="1124465"/>
                    </a:lnTo>
                    <a:lnTo>
                      <a:pt x="2545492" y="1050325"/>
                    </a:lnTo>
                    <a:lnTo>
                      <a:pt x="2360141" y="1099752"/>
                    </a:lnTo>
                    <a:lnTo>
                      <a:pt x="271849" y="395417"/>
                    </a:lnTo>
                    <a:lnTo>
                      <a:pt x="61784" y="506628"/>
                    </a:lnTo>
                    <a:lnTo>
                      <a:pt x="0" y="506628"/>
                    </a:lnTo>
                    <a:lnTo>
                      <a:pt x="24714" y="160638"/>
                    </a:lnTo>
                    <a:lnTo>
                      <a:pt x="197708" y="12357"/>
                    </a:lnTo>
                    <a:lnTo>
                      <a:pt x="494270" y="37071"/>
                    </a:lnTo>
                  </a:path>
                </a:pathLst>
              </a:cu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1268" name="Picture 4" descr="https://www.bhphotovideo.com/images/images2000x2000/Blackmagic_Design_bdlkhdextr4k_DeckLink_4K_Extreme_892446.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1430" y="2852936"/>
              <a:ext cx="3766766" cy="376676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ítulo 3"/>
          <p:cNvSpPr>
            <a:spLocks noGrp="1"/>
          </p:cNvSpPr>
          <p:nvPr>
            <p:ph type="title"/>
          </p:nvPr>
        </p:nvSpPr>
        <p:spPr>
          <a:xfrm>
            <a:off x="1198662" y="274638"/>
            <a:ext cx="10382231" cy="1143000"/>
          </a:xfrm>
        </p:spPr>
        <p:txBody>
          <a:bodyPr/>
          <a:lstStyle/>
          <a:p>
            <a:r>
              <a:rPr lang="pt-BR" sz="3000" dirty="0" smtClean="0"/>
              <a:t>Dispositivos de entrada</a:t>
            </a:r>
            <a:endParaRPr lang="pt-BR" sz="3000" dirty="0"/>
          </a:p>
        </p:txBody>
      </p:sp>
      <p:sp>
        <p:nvSpPr>
          <p:cNvPr id="5" name="Espaço Reservado para Conteúdo 4"/>
          <p:cNvSpPr>
            <a:spLocks noGrp="1"/>
          </p:cNvSpPr>
          <p:nvPr>
            <p:ph idx="1"/>
          </p:nvPr>
        </p:nvSpPr>
        <p:spPr>
          <a:xfrm>
            <a:off x="406573" y="1484784"/>
            <a:ext cx="9721081" cy="4841181"/>
          </a:xfrm>
        </p:spPr>
        <p:txBody>
          <a:bodyPr/>
          <a:lstStyle/>
          <a:p>
            <a:pPr marL="0" indent="0">
              <a:buNone/>
            </a:pPr>
            <a:r>
              <a:rPr lang="pt-BR" dirty="0" smtClean="0"/>
              <a:t>Webcam:</a:t>
            </a:r>
          </a:p>
          <a:p>
            <a:pPr marL="360363" lvl="1"/>
            <a:r>
              <a:rPr lang="pt-BR" sz="1800" dirty="0"/>
              <a:t>As webcams são câmeras de vídeo de baixo custo normalmente utilizadas para comunicação visual através da Internet, como em um </a:t>
            </a:r>
            <a:r>
              <a:rPr lang="pt-BR" sz="1800" dirty="0" smtClean="0"/>
              <a:t>sistema </a:t>
            </a:r>
            <a:r>
              <a:rPr lang="pt-BR" sz="1800" dirty="0"/>
              <a:t>de </a:t>
            </a:r>
            <a:r>
              <a:rPr lang="pt-BR" sz="1800" dirty="0" smtClean="0"/>
              <a:t>videoconferência</a:t>
            </a:r>
          </a:p>
          <a:p>
            <a:pPr marL="360363" lvl="1"/>
            <a:endParaRPr lang="pt-BR" sz="1600" dirty="0" smtClean="0"/>
          </a:p>
          <a:p>
            <a:pPr marL="74613" lvl="1" indent="0">
              <a:buNone/>
            </a:pPr>
            <a:r>
              <a:rPr lang="pt-BR" sz="2400" dirty="0" smtClean="0"/>
              <a:t>Placa de captura de vídeo</a:t>
            </a:r>
            <a:r>
              <a:rPr lang="pt-BR" sz="1600" dirty="0" smtClean="0"/>
              <a:t>:</a:t>
            </a:r>
            <a:endParaRPr lang="pt-BR" sz="1600" dirty="0"/>
          </a:p>
          <a:p>
            <a:pPr marL="360363" lvl="1"/>
            <a:r>
              <a:rPr lang="pt-BR" sz="1800" dirty="0" smtClean="0"/>
              <a:t>Dispositivo </a:t>
            </a:r>
            <a:r>
              <a:rPr lang="pt-BR" sz="1800" dirty="0"/>
              <a:t>que pode ser conectado ao computador para captar </a:t>
            </a:r>
            <a:r>
              <a:rPr lang="pt-BR" sz="1800" dirty="0" smtClean="0"/>
              <a:t/>
            </a:r>
            <a:br>
              <a:rPr lang="pt-BR" sz="1800" dirty="0" smtClean="0"/>
            </a:br>
            <a:r>
              <a:rPr lang="pt-BR" sz="1800" dirty="0" smtClean="0"/>
              <a:t>vídeo </a:t>
            </a:r>
            <a:r>
              <a:rPr lang="pt-BR" sz="1800" dirty="0"/>
              <a:t>de fontes analógicas tradicionais, como TV, câmeras de </a:t>
            </a:r>
            <a:r>
              <a:rPr lang="pt-BR" sz="1800" dirty="0" smtClean="0"/>
              <a:t/>
            </a:r>
            <a:br>
              <a:rPr lang="pt-BR" sz="1800" dirty="0" smtClean="0"/>
            </a:br>
            <a:r>
              <a:rPr lang="pt-BR" sz="1800" dirty="0" smtClean="0"/>
              <a:t>vídeo </a:t>
            </a:r>
            <a:r>
              <a:rPr lang="pt-BR" sz="1800" dirty="0"/>
              <a:t>analógicas ou vídeo cassete;</a:t>
            </a:r>
          </a:p>
          <a:p>
            <a:pPr marL="360363" lvl="1"/>
            <a:r>
              <a:rPr lang="pt-BR" sz="1800" dirty="0" smtClean="0"/>
              <a:t>Convertem </a:t>
            </a:r>
            <a:r>
              <a:rPr lang="pt-BR" sz="1800" dirty="0"/>
              <a:t>os sinais de entrada analógicos em sinais digitais, </a:t>
            </a:r>
            <a:r>
              <a:rPr lang="pt-BR" sz="1800" dirty="0" smtClean="0"/>
              <a:t/>
            </a:r>
            <a:br>
              <a:rPr lang="pt-BR" sz="1800" dirty="0" smtClean="0"/>
            </a:br>
            <a:r>
              <a:rPr lang="pt-BR" sz="1800" dirty="0" smtClean="0"/>
              <a:t>que </a:t>
            </a:r>
            <a:r>
              <a:rPr lang="pt-BR" sz="1800" dirty="0"/>
              <a:t>podem ser processados por um software e </a:t>
            </a:r>
            <a:r>
              <a:rPr lang="pt-BR" sz="1800" dirty="0" smtClean="0"/>
              <a:t/>
            </a:r>
            <a:br>
              <a:rPr lang="pt-BR" sz="1800" dirty="0" smtClean="0"/>
            </a:br>
            <a:r>
              <a:rPr lang="pt-BR" sz="1800" dirty="0" smtClean="0"/>
              <a:t>armazenados </a:t>
            </a:r>
            <a:r>
              <a:rPr lang="pt-BR" sz="1800" dirty="0"/>
              <a:t>no HD ou DVD;</a:t>
            </a:r>
          </a:p>
          <a:p>
            <a:pPr marL="360363" lvl="1"/>
            <a:r>
              <a:rPr lang="pt-BR" sz="1800" dirty="0" smtClean="0"/>
              <a:t>Normalmente </a:t>
            </a:r>
            <a:r>
              <a:rPr lang="pt-BR" sz="1800" dirty="0"/>
              <a:t>possibilitam assistir TV no computador </a:t>
            </a:r>
            <a:r>
              <a:rPr lang="pt-BR" sz="1800" dirty="0" smtClean="0"/>
              <a:t/>
            </a:r>
            <a:br>
              <a:rPr lang="pt-BR" sz="1800" dirty="0" smtClean="0"/>
            </a:br>
            <a:r>
              <a:rPr lang="pt-BR" sz="1800" dirty="0" smtClean="0"/>
              <a:t>ou </a:t>
            </a:r>
            <a:r>
              <a:rPr lang="pt-BR" sz="1800" dirty="0"/>
              <a:t>converter vídeos antigos (em VHS) para DVD.</a:t>
            </a:r>
          </a:p>
        </p:txBody>
      </p:sp>
      <p:grpSp>
        <p:nvGrpSpPr>
          <p:cNvPr id="3" name="Grupo 2"/>
          <p:cNvGrpSpPr/>
          <p:nvPr/>
        </p:nvGrpSpPr>
        <p:grpSpPr>
          <a:xfrm rot="20704323" flipH="1">
            <a:off x="9520066" y="839010"/>
            <a:ext cx="2160240" cy="2204938"/>
            <a:chOff x="9047534" y="1606452"/>
            <a:chExt cx="2204938" cy="2204938"/>
          </a:xfrm>
        </p:grpSpPr>
        <p:sp>
          <p:nvSpPr>
            <p:cNvPr id="2" name="Elipse 1"/>
            <p:cNvSpPr/>
            <p:nvPr/>
          </p:nvSpPr>
          <p:spPr>
            <a:xfrm>
              <a:off x="9407574" y="1678459"/>
              <a:ext cx="1080120" cy="1102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266" name="Picture 2" descr="http://chainsawguitartuition.net/wp-content/uploads/2015/06/webcam.jpe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7534" y="1606452"/>
              <a:ext cx="2204938" cy="22049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10708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8662" y="274638"/>
            <a:ext cx="10382231" cy="1143000"/>
          </a:xfrm>
        </p:spPr>
        <p:txBody>
          <a:bodyPr>
            <a:normAutofit/>
          </a:bodyPr>
          <a:lstStyle/>
          <a:p>
            <a:r>
              <a:rPr lang="pt-BR" sz="3000" dirty="0" smtClean="0"/>
              <a:t>Componentes de um computador</a:t>
            </a:r>
            <a:endParaRPr lang="pt-BR" sz="3000" dirty="0"/>
          </a:p>
        </p:txBody>
      </p:sp>
      <p:sp>
        <p:nvSpPr>
          <p:cNvPr id="3" name="Espaço Reservado para Conteúdo 2"/>
          <p:cNvSpPr>
            <a:spLocks noGrp="1"/>
          </p:cNvSpPr>
          <p:nvPr>
            <p:ph idx="1"/>
          </p:nvPr>
        </p:nvSpPr>
        <p:spPr>
          <a:xfrm>
            <a:off x="609521" y="1412776"/>
            <a:ext cx="10971372" cy="4049091"/>
          </a:xfrm>
        </p:spPr>
        <p:txBody>
          <a:bodyPr>
            <a:normAutofit/>
          </a:bodyPr>
          <a:lstStyle/>
          <a:p>
            <a:r>
              <a:rPr lang="pt-BR" sz="2800" dirty="0" smtClean="0"/>
              <a:t>Tipos de </a:t>
            </a:r>
            <a:r>
              <a:rPr lang="pt-BR" sz="2800" dirty="0" smtClean="0"/>
              <a:t>computadores</a:t>
            </a:r>
          </a:p>
          <a:p>
            <a:endParaRPr lang="pt-BR" sz="2800" dirty="0" smtClean="0"/>
          </a:p>
          <a:p>
            <a:r>
              <a:rPr lang="pt-BR" sz="2800" dirty="0" smtClean="0"/>
              <a:t>Principais componentes de um computador</a:t>
            </a:r>
          </a:p>
          <a:p>
            <a:pPr lvl="1"/>
            <a:r>
              <a:rPr lang="pt-BR" sz="2400" dirty="0" smtClean="0"/>
              <a:t>Processador, memórias e placa-mãe</a:t>
            </a:r>
          </a:p>
          <a:p>
            <a:pPr lvl="1"/>
            <a:r>
              <a:rPr lang="pt-BR" sz="2400" dirty="0" smtClean="0"/>
              <a:t>Dispositivos de entrada e saída</a:t>
            </a:r>
          </a:p>
          <a:p>
            <a:pPr lvl="1"/>
            <a:r>
              <a:rPr lang="pt-BR" sz="2400" dirty="0" smtClean="0"/>
              <a:t>Dispositivos de armazenamento</a:t>
            </a:r>
            <a:endParaRPr lang="pt-BR" sz="2400" dirty="0"/>
          </a:p>
        </p:txBody>
      </p:sp>
    </p:spTree>
    <p:extLst>
      <p:ext uri="{BB962C8B-B14F-4D97-AF65-F5344CB8AC3E}">
        <p14:creationId xmlns:p14="http://schemas.microsoft.com/office/powerpoint/2010/main" val="2876961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Dispositivos de entrada</a:t>
            </a:r>
            <a:endParaRPr lang="pt-BR" sz="3000" dirty="0"/>
          </a:p>
        </p:txBody>
      </p:sp>
      <p:sp>
        <p:nvSpPr>
          <p:cNvPr id="5" name="Espaço Reservado para Conteúdo 4"/>
          <p:cNvSpPr>
            <a:spLocks noGrp="1"/>
          </p:cNvSpPr>
          <p:nvPr>
            <p:ph idx="1"/>
          </p:nvPr>
        </p:nvSpPr>
        <p:spPr>
          <a:xfrm>
            <a:off x="406573" y="1484784"/>
            <a:ext cx="9721081" cy="4841181"/>
          </a:xfrm>
        </p:spPr>
        <p:txBody>
          <a:bodyPr/>
          <a:lstStyle/>
          <a:p>
            <a:pPr marL="0" indent="0">
              <a:buNone/>
            </a:pPr>
            <a:r>
              <a:rPr lang="pt-BR" dirty="0" smtClean="0"/>
              <a:t>Outros dispositivos de entrada:</a:t>
            </a:r>
          </a:p>
          <a:p>
            <a:pPr marL="360363" lvl="1"/>
            <a:r>
              <a:rPr lang="pt-BR" sz="1800" dirty="0" smtClean="0"/>
              <a:t>Teclados</a:t>
            </a:r>
          </a:p>
          <a:p>
            <a:pPr marL="360363" lvl="1"/>
            <a:r>
              <a:rPr lang="pt-BR" sz="1800" dirty="0" smtClean="0"/>
              <a:t>Mouses</a:t>
            </a:r>
          </a:p>
          <a:p>
            <a:pPr marL="360363" lvl="1"/>
            <a:r>
              <a:rPr lang="pt-BR" sz="1800" dirty="0" smtClean="0"/>
              <a:t>Joysticks</a:t>
            </a:r>
          </a:p>
          <a:p>
            <a:pPr marL="360363" lvl="1"/>
            <a:r>
              <a:rPr lang="pt-BR" sz="1800" dirty="0" smtClean="0"/>
              <a:t>Leitor biométrico</a:t>
            </a:r>
          </a:p>
        </p:txBody>
      </p:sp>
      <p:pic>
        <p:nvPicPr>
          <p:cNvPr id="12292" name="Picture 4"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206" y="692696"/>
            <a:ext cx="5955263" cy="446449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esultado de imagem para mouse fundo transparen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7494" y="4581128"/>
            <a:ext cx="3096344" cy="168006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Resultado de imagem para joystick fundo transparent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4846" y="2187752"/>
            <a:ext cx="3744416" cy="4276825"/>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Resultado de imagem para joystick fundo transparen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9262" y="4726365"/>
            <a:ext cx="2032846" cy="179897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upo 14"/>
          <p:cNvGrpSpPr/>
          <p:nvPr/>
        </p:nvGrpSpPr>
        <p:grpSpPr>
          <a:xfrm>
            <a:off x="565019" y="3162173"/>
            <a:ext cx="2001795" cy="3435179"/>
            <a:chOff x="565019" y="3162173"/>
            <a:chExt cx="2001795" cy="3435179"/>
          </a:xfrm>
        </p:grpSpPr>
        <p:sp>
          <p:nvSpPr>
            <p:cNvPr id="13" name="Elipse 12"/>
            <p:cNvSpPr/>
            <p:nvPr/>
          </p:nvSpPr>
          <p:spPr>
            <a:xfrm>
              <a:off x="1198662" y="4326164"/>
              <a:ext cx="936104" cy="10949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308" name="Picture 20" descr="Resultado de imagem para leitor biometrico"/>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0108" t="3030" r="24803" b="2436"/>
            <a:stretch/>
          </p:blipFill>
          <p:spPr bwMode="auto">
            <a:xfrm>
              <a:off x="565019" y="3162173"/>
              <a:ext cx="2001795" cy="34351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09531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Dispositivos de entrada</a:t>
            </a:r>
            <a:endParaRPr lang="pt-BR" sz="3000" dirty="0"/>
          </a:p>
        </p:txBody>
      </p:sp>
      <p:sp>
        <p:nvSpPr>
          <p:cNvPr id="5" name="Espaço Reservado para Conteúdo 4"/>
          <p:cNvSpPr>
            <a:spLocks noGrp="1"/>
          </p:cNvSpPr>
          <p:nvPr>
            <p:ph idx="1"/>
          </p:nvPr>
        </p:nvSpPr>
        <p:spPr>
          <a:xfrm>
            <a:off x="406573" y="1340768"/>
            <a:ext cx="11377265" cy="4985197"/>
          </a:xfrm>
        </p:spPr>
        <p:txBody>
          <a:bodyPr/>
          <a:lstStyle/>
          <a:p>
            <a:pPr marL="0" indent="0">
              <a:buNone/>
            </a:pPr>
            <a:r>
              <a:rPr lang="pt-BR" dirty="0" smtClean="0"/>
              <a:t>Sistemas de reconhecimento de voz:</a:t>
            </a:r>
          </a:p>
          <a:p>
            <a:pPr marL="360363" lvl="1"/>
            <a:endParaRPr lang="pt-BR" sz="1800" dirty="0" smtClean="0"/>
          </a:p>
          <a:p>
            <a:pPr marL="360363" lvl="1"/>
            <a:r>
              <a:rPr lang="pt-BR" sz="1800" dirty="0" smtClean="0"/>
              <a:t>Tecnologias </a:t>
            </a:r>
            <a:r>
              <a:rPr lang="pt-BR" sz="1800" dirty="0"/>
              <a:t>de reconhecimento de fala permitem que computadores equipados com microfones e softwares de reconhecimento de voz interpretem a fala humana;</a:t>
            </a:r>
          </a:p>
          <a:p>
            <a:pPr marL="360363" lvl="1"/>
            <a:r>
              <a:rPr lang="pt-BR" sz="1800" dirty="0" smtClean="0"/>
              <a:t>Sistemas </a:t>
            </a:r>
            <a:r>
              <a:rPr lang="pt-BR" sz="1800" dirty="0"/>
              <a:t>operacionais e softwares aplicativos podem ser comandados por voz;</a:t>
            </a:r>
          </a:p>
          <a:p>
            <a:pPr marL="360363" lvl="1"/>
            <a:r>
              <a:rPr lang="pt-BR" sz="1800" dirty="0" smtClean="0"/>
              <a:t>Outras </a:t>
            </a:r>
            <a:r>
              <a:rPr lang="pt-BR" sz="1800" dirty="0"/>
              <a:t>aplicações:</a:t>
            </a:r>
          </a:p>
          <a:p>
            <a:pPr marL="760413" lvl="2"/>
            <a:r>
              <a:rPr lang="pt-BR" sz="1600" dirty="0" smtClean="0"/>
              <a:t>serviço </a:t>
            </a:r>
            <a:r>
              <a:rPr lang="pt-BR" sz="1600" dirty="0"/>
              <a:t>de atendimento ao cliente e pagamento de contas por telefone;</a:t>
            </a:r>
          </a:p>
          <a:p>
            <a:pPr marL="760413" lvl="2"/>
            <a:r>
              <a:rPr lang="pt-BR" sz="1600" dirty="0" smtClean="0"/>
              <a:t>Companhias </a:t>
            </a:r>
            <a:r>
              <a:rPr lang="pt-BR" sz="1600" dirty="0"/>
              <a:t>aéreas e de entrega de encomendas os utilizam para classificação de bagagens e encomendas comandada por voz;</a:t>
            </a:r>
          </a:p>
          <a:p>
            <a:pPr marL="760413" lvl="2"/>
            <a:r>
              <a:rPr lang="pt-BR" sz="1600" dirty="0" smtClean="0"/>
              <a:t>Introduzir </a:t>
            </a:r>
            <a:r>
              <a:rPr lang="pt-BR" sz="1600" dirty="0"/>
              <a:t>grande quantidade de texto;</a:t>
            </a:r>
          </a:p>
          <a:p>
            <a:pPr marL="760413" lvl="2"/>
            <a:r>
              <a:rPr lang="pt-BR" sz="1600" dirty="0" smtClean="0"/>
              <a:t>Operadores </a:t>
            </a:r>
            <a:r>
              <a:rPr lang="pt-BR" sz="1600" dirty="0"/>
              <a:t>que necessitam das mãos livres;</a:t>
            </a:r>
          </a:p>
          <a:p>
            <a:pPr marL="760413" lvl="2"/>
            <a:r>
              <a:rPr lang="pt-BR" sz="1600" dirty="0" smtClean="0"/>
              <a:t>Aparelhos </a:t>
            </a:r>
            <a:r>
              <a:rPr lang="pt-BR" sz="1600" dirty="0"/>
              <a:t>celulares;</a:t>
            </a:r>
          </a:p>
          <a:p>
            <a:pPr marL="760413" lvl="2"/>
            <a:r>
              <a:rPr lang="pt-BR" sz="1600" dirty="0" smtClean="0"/>
              <a:t>Comandos </a:t>
            </a:r>
            <a:r>
              <a:rPr lang="pt-BR" sz="1600" dirty="0"/>
              <a:t>de voz para portadores de deficiência.</a:t>
            </a:r>
          </a:p>
          <a:p>
            <a:pPr marL="360363" lvl="1"/>
            <a:r>
              <a:rPr lang="pt-BR" sz="1800" dirty="0" smtClean="0"/>
              <a:t>Alguns </a:t>
            </a:r>
            <a:r>
              <a:rPr lang="pt-BR" sz="1800" dirty="0"/>
              <a:t>softwares: </a:t>
            </a:r>
            <a:endParaRPr lang="pt-BR" sz="1800" dirty="0" smtClean="0"/>
          </a:p>
          <a:p>
            <a:pPr marL="760413" lvl="2"/>
            <a:r>
              <a:rPr lang="pt-BR" sz="1600" dirty="0" smtClean="0"/>
              <a:t>ViaVoice </a:t>
            </a:r>
            <a:r>
              <a:rPr lang="pt-BR" sz="1600" dirty="0">
                <a:latin typeface="Arial" pitchFamily="34" charset="0"/>
                <a:cs typeface="Arial" pitchFamily="34" charset="0"/>
              </a:rPr>
              <a:t>(</a:t>
            </a:r>
            <a:r>
              <a:rPr lang="pt-BR" sz="1600" dirty="0"/>
              <a:t>IBM</a:t>
            </a:r>
            <a:r>
              <a:rPr lang="pt-BR" sz="1600" dirty="0">
                <a:latin typeface="Arial" pitchFamily="34" charset="0"/>
                <a:cs typeface="Arial" pitchFamily="34" charset="0"/>
              </a:rPr>
              <a:t>)</a:t>
            </a:r>
            <a:r>
              <a:rPr lang="pt-BR" sz="1600" dirty="0"/>
              <a:t>, FreeSpeech </a:t>
            </a:r>
            <a:r>
              <a:rPr lang="pt-BR" sz="1600" dirty="0">
                <a:latin typeface="Arial" pitchFamily="34" charset="0"/>
                <a:cs typeface="Arial" pitchFamily="34" charset="0"/>
              </a:rPr>
              <a:t>(</a:t>
            </a:r>
            <a:r>
              <a:rPr lang="pt-BR" sz="1600" dirty="0"/>
              <a:t>Phillips</a:t>
            </a:r>
            <a:r>
              <a:rPr lang="pt-BR" sz="1600" dirty="0">
                <a:latin typeface="Arial" pitchFamily="34" charset="0"/>
                <a:cs typeface="Arial" pitchFamily="34" charset="0"/>
              </a:rPr>
              <a:t>)</a:t>
            </a:r>
            <a:r>
              <a:rPr lang="pt-BR" sz="1600" dirty="0"/>
              <a:t>, Speech Server </a:t>
            </a:r>
            <a:r>
              <a:rPr lang="pt-BR" sz="1600" dirty="0">
                <a:latin typeface="Arial" pitchFamily="34" charset="0"/>
                <a:cs typeface="Arial" pitchFamily="34" charset="0"/>
              </a:rPr>
              <a:t>(</a:t>
            </a:r>
            <a:r>
              <a:rPr lang="pt-BR" sz="1600" dirty="0"/>
              <a:t>Microsoft</a:t>
            </a:r>
            <a:r>
              <a:rPr lang="pt-BR" sz="1600" dirty="0">
                <a:latin typeface="Arial" pitchFamily="34" charset="0"/>
                <a:cs typeface="Arial" pitchFamily="34" charset="0"/>
              </a:rPr>
              <a:t>)</a:t>
            </a:r>
          </a:p>
        </p:txBody>
      </p:sp>
    </p:spTree>
    <p:extLst>
      <p:ext uri="{BB962C8B-B14F-4D97-AF65-F5344CB8AC3E}">
        <p14:creationId xmlns:p14="http://schemas.microsoft.com/office/powerpoint/2010/main" val="994490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idx="1"/>
          </p:nvPr>
        </p:nvSpPr>
        <p:spPr>
          <a:xfrm>
            <a:off x="406573" y="1340768"/>
            <a:ext cx="5400601" cy="4985197"/>
          </a:xfrm>
        </p:spPr>
        <p:txBody>
          <a:bodyPr/>
          <a:lstStyle/>
          <a:p>
            <a:pPr marL="0" indent="0">
              <a:buNone/>
            </a:pPr>
            <a:r>
              <a:rPr lang="pt-BR" dirty="0" smtClean="0"/>
              <a:t>Dispositivos de saída:</a:t>
            </a:r>
          </a:p>
          <a:p>
            <a:pPr marL="360363" lvl="1"/>
            <a:r>
              <a:rPr lang="pt-BR" dirty="0" smtClean="0"/>
              <a:t>Monitor </a:t>
            </a:r>
            <a:r>
              <a:rPr lang="pt-BR" dirty="0"/>
              <a:t>CRT </a:t>
            </a:r>
            <a:r>
              <a:rPr lang="pt-BR" dirty="0">
                <a:latin typeface="Arial" pitchFamily="34" charset="0"/>
                <a:cs typeface="Arial" pitchFamily="34" charset="0"/>
              </a:rPr>
              <a:t>(</a:t>
            </a:r>
            <a:r>
              <a:rPr lang="pt-BR" dirty="0" smtClean="0"/>
              <a:t>Cathode </a:t>
            </a:r>
            <a:r>
              <a:rPr lang="pt-BR" dirty="0"/>
              <a:t>Ray Tube</a:t>
            </a:r>
            <a:r>
              <a:rPr lang="pt-BR" dirty="0">
                <a:latin typeface="Arial" pitchFamily="34" charset="0"/>
                <a:cs typeface="Arial" pitchFamily="34" charset="0"/>
              </a:rPr>
              <a:t>)</a:t>
            </a:r>
          </a:p>
          <a:p>
            <a:pPr marL="760413" lvl="2"/>
            <a:r>
              <a:rPr lang="pt-BR" dirty="0" smtClean="0"/>
              <a:t>Mais </a:t>
            </a:r>
            <a:r>
              <a:rPr lang="pt-BR" dirty="0"/>
              <a:t>baratos;</a:t>
            </a:r>
          </a:p>
          <a:p>
            <a:pPr marL="760413" lvl="2"/>
            <a:r>
              <a:rPr lang="pt-BR" dirty="0" smtClean="0"/>
              <a:t>Melhor </a:t>
            </a:r>
            <a:r>
              <a:rPr lang="pt-BR" dirty="0"/>
              <a:t>tempo de resposta;</a:t>
            </a:r>
          </a:p>
          <a:p>
            <a:pPr marL="360363" lvl="1"/>
            <a:r>
              <a:rPr lang="pt-BR" dirty="0" smtClean="0"/>
              <a:t>Monitor </a:t>
            </a:r>
            <a:r>
              <a:rPr lang="pt-BR" dirty="0"/>
              <a:t>LCD </a:t>
            </a:r>
            <a:r>
              <a:rPr lang="pt-BR" dirty="0">
                <a:latin typeface="Arial" pitchFamily="34" charset="0"/>
                <a:cs typeface="Arial" pitchFamily="34" charset="0"/>
              </a:rPr>
              <a:t>(</a:t>
            </a:r>
            <a:r>
              <a:rPr lang="pt-BR" dirty="0"/>
              <a:t>Liquid Crystal Display</a:t>
            </a:r>
            <a:r>
              <a:rPr lang="pt-BR" dirty="0">
                <a:latin typeface="Arial" pitchFamily="34" charset="0"/>
                <a:cs typeface="Arial" pitchFamily="34" charset="0"/>
              </a:rPr>
              <a:t>)</a:t>
            </a:r>
          </a:p>
          <a:p>
            <a:pPr marL="760413" lvl="2"/>
            <a:r>
              <a:rPr lang="pt-BR" dirty="0" smtClean="0"/>
              <a:t>Menores </a:t>
            </a:r>
            <a:r>
              <a:rPr lang="pt-BR" dirty="0"/>
              <a:t>e mais leves</a:t>
            </a:r>
          </a:p>
          <a:p>
            <a:pPr marL="760413" lvl="2"/>
            <a:r>
              <a:rPr lang="pt-BR" dirty="0" smtClean="0"/>
              <a:t>Menor </a:t>
            </a:r>
            <a:r>
              <a:rPr lang="pt-BR" dirty="0"/>
              <a:t>consumo de energia</a:t>
            </a:r>
          </a:p>
          <a:p>
            <a:pPr marL="360363" lvl="1"/>
            <a:r>
              <a:rPr lang="pt-BR" dirty="0" smtClean="0"/>
              <a:t>Impressoras</a:t>
            </a:r>
            <a:endParaRPr lang="pt-BR" dirty="0"/>
          </a:p>
          <a:p>
            <a:pPr marL="760413" lvl="2"/>
            <a:r>
              <a:rPr lang="pt-BR" dirty="0" smtClean="0"/>
              <a:t>Jato </a:t>
            </a:r>
            <a:r>
              <a:rPr lang="pt-BR" dirty="0"/>
              <a:t>de Tinta</a:t>
            </a:r>
          </a:p>
          <a:p>
            <a:pPr marL="760413" lvl="2"/>
            <a:r>
              <a:rPr lang="pt-BR" dirty="0" smtClean="0"/>
              <a:t>Laser</a:t>
            </a:r>
            <a:endParaRPr lang="pt-BR" dirty="0"/>
          </a:p>
          <a:p>
            <a:pPr marL="360363" lvl="1"/>
            <a:r>
              <a:rPr lang="pt-BR" dirty="0" smtClean="0"/>
              <a:t>Projetores</a:t>
            </a:r>
            <a:endParaRPr lang="pt-BR" dirty="0"/>
          </a:p>
          <a:p>
            <a:pPr marL="360363" lvl="1"/>
            <a:r>
              <a:rPr lang="pt-BR" dirty="0" smtClean="0"/>
              <a:t>Caixas </a:t>
            </a:r>
            <a:r>
              <a:rPr lang="pt-BR" dirty="0"/>
              <a:t>de Som</a:t>
            </a:r>
            <a:endParaRPr lang="pt-BR" sz="1800" dirty="0">
              <a:latin typeface="Arial" pitchFamily="34" charset="0"/>
              <a:cs typeface="Arial" pitchFamily="34" charset="0"/>
            </a:endParaRPr>
          </a:p>
        </p:txBody>
      </p:sp>
      <p:sp>
        <p:nvSpPr>
          <p:cNvPr id="17" name="Espaço Reservado para Conteúdo 4"/>
          <p:cNvSpPr txBox="1">
            <a:spLocks/>
          </p:cNvSpPr>
          <p:nvPr/>
        </p:nvSpPr>
        <p:spPr>
          <a:xfrm>
            <a:off x="6095206" y="1224433"/>
            <a:ext cx="5832648" cy="49851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bg1"/>
                </a:solidFill>
                <a:latin typeface="ChalkDust" pitchFamily="2"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bg1"/>
                </a:solidFill>
                <a:latin typeface="ChalkDust" pitchFamily="2"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bg1"/>
                </a:solidFill>
                <a:latin typeface="ChalkDust" pitchFamily="2"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ChalkDust" pitchFamily="2"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ChalkDust"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pt-BR" dirty="0" smtClean="0"/>
              <a:t>Dispositivos de entrada / saida:</a:t>
            </a:r>
          </a:p>
          <a:p>
            <a:pPr marL="0" indent="0">
              <a:buFont typeface="Arial" pitchFamily="34" charset="0"/>
              <a:buNone/>
            </a:pPr>
            <a:r>
              <a:rPr lang="pt-BR" dirty="0" smtClean="0"/>
              <a:t>Touch screen:</a:t>
            </a:r>
          </a:p>
          <a:p>
            <a:pPr marL="360363" lvl="1"/>
            <a:r>
              <a:rPr lang="pt-BR" sz="1800" dirty="0" smtClean="0"/>
              <a:t>Tela Sensível ao Toque: tipo de tela sensível à eletricidade da pele ou à pressão, dispensando assim a necessidade de outro periférico de entrada de dados, como o mouse ou teclado;</a:t>
            </a:r>
          </a:p>
          <a:p>
            <a:pPr marL="360363" lvl="1"/>
            <a:endParaRPr lang="pt-BR" sz="1800" dirty="0" smtClean="0"/>
          </a:p>
          <a:p>
            <a:pPr marL="360363" lvl="1"/>
            <a:r>
              <a:rPr lang="pt-BR" sz="1800" dirty="0" smtClean="0"/>
              <a:t>A superfície pode ser ativada com a eletricidade da pele, a pressão de um dedo ou de uma caneta apropriada.</a:t>
            </a:r>
            <a:endParaRPr lang="pt-BR" sz="1600" dirty="0">
              <a:latin typeface="Arial" pitchFamily="34" charset="0"/>
              <a:cs typeface="Arial" pitchFamily="34" charset="0"/>
            </a:endParaRPr>
          </a:p>
        </p:txBody>
      </p:sp>
      <p:cxnSp>
        <p:nvCxnSpPr>
          <p:cNvPr id="11" name="Conector reto 10"/>
          <p:cNvCxnSpPr/>
          <p:nvPr/>
        </p:nvCxnSpPr>
        <p:spPr>
          <a:xfrm>
            <a:off x="5807174" y="1268760"/>
            <a:ext cx="0" cy="489654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613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Dispositivos de armazenamento</a:t>
            </a:r>
            <a:endParaRPr lang="pt-BR" sz="3000" dirty="0"/>
          </a:p>
        </p:txBody>
      </p:sp>
      <p:sp>
        <p:nvSpPr>
          <p:cNvPr id="5" name="Espaço Reservado para Conteúdo 4"/>
          <p:cNvSpPr>
            <a:spLocks noGrp="1"/>
          </p:cNvSpPr>
          <p:nvPr>
            <p:ph idx="1"/>
          </p:nvPr>
        </p:nvSpPr>
        <p:spPr>
          <a:xfrm>
            <a:off x="406573" y="1268760"/>
            <a:ext cx="11377265" cy="5256584"/>
          </a:xfrm>
        </p:spPr>
        <p:txBody>
          <a:bodyPr/>
          <a:lstStyle/>
          <a:p>
            <a:pPr marL="0" indent="0">
              <a:buNone/>
            </a:pPr>
            <a:r>
              <a:rPr lang="pt-BR" dirty="0" smtClean="0"/>
              <a:t>Disco rígido </a:t>
            </a:r>
            <a:r>
              <a:rPr lang="pt-BR" dirty="0" smtClean="0">
                <a:latin typeface="Arial" pitchFamily="34" charset="0"/>
                <a:cs typeface="Arial" pitchFamily="34" charset="0"/>
              </a:rPr>
              <a:t>(</a:t>
            </a:r>
            <a:r>
              <a:rPr lang="pt-BR" dirty="0" smtClean="0"/>
              <a:t>hard drive ou hd</a:t>
            </a:r>
            <a:r>
              <a:rPr lang="pt-BR" dirty="0" smtClean="0">
                <a:latin typeface="Arial" pitchFamily="34" charset="0"/>
                <a:cs typeface="Arial" pitchFamily="34" charset="0"/>
              </a:rPr>
              <a:t>)</a:t>
            </a:r>
            <a:r>
              <a:rPr lang="pt-BR" dirty="0" smtClean="0"/>
              <a:t>:</a:t>
            </a:r>
          </a:p>
          <a:p>
            <a:pPr marL="360363" lvl="1"/>
            <a:r>
              <a:rPr lang="pt-BR" sz="1800" dirty="0" smtClean="0"/>
              <a:t>Armazenamento magnético não </a:t>
            </a:r>
            <a:r>
              <a:rPr lang="pt-BR" sz="1800" dirty="0"/>
              <a:t>volátil </a:t>
            </a:r>
            <a:r>
              <a:rPr lang="pt-BR" sz="1800" dirty="0">
                <a:latin typeface="Arial" pitchFamily="34" charset="0"/>
                <a:cs typeface="Arial" pitchFamily="34" charset="0"/>
              </a:rPr>
              <a:t>(</a:t>
            </a:r>
            <a:r>
              <a:rPr lang="pt-BR" sz="1800" dirty="0"/>
              <a:t>não necessita de alimentação elétrica para manter os dados</a:t>
            </a:r>
            <a:r>
              <a:rPr lang="pt-BR" sz="1800" dirty="0">
                <a:latin typeface="Arial" pitchFamily="34" charset="0"/>
                <a:cs typeface="Arial" pitchFamily="34" charset="0"/>
              </a:rPr>
              <a:t>)</a:t>
            </a:r>
            <a:r>
              <a:rPr lang="pt-BR" sz="1800" dirty="0"/>
              <a:t>.</a:t>
            </a:r>
          </a:p>
          <a:p>
            <a:pPr marL="360363" lvl="1"/>
            <a:r>
              <a:rPr lang="pt-BR" sz="1800" dirty="0" smtClean="0"/>
              <a:t>Normalmente </a:t>
            </a:r>
            <a:r>
              <a:rPr lang="pt-BR" sz="1800" dirty="0"/>
              <a:t>utilizado nos computadores para armazenar o sistema operacional, programas aplicativos, arquivos de documentos, fotos, músicas, vídeos, etc.</a:t>
            </a:r>
          </a:p>
          <a:p>
            <a:pPr marL="360363" lvl="1"/>
            <a:r>
              <a:rPr lang="pt-BR" sz="1800" dirty="0" smtClean="0"/>
              <a:t>Alta </a:t>
            </a:r>
            <a:r>
              <a:rPr lang="pt-BR" sz="1800" dirty="0"/>
              <a:t>capacidade de armazenagem de dados</a:t>
            </a:r>
            <a:r>
              <a:rPr lang="pt-BR" sz="1800" dirty="0" smtClean="0"/>
              <a:t>: </a:t>
            </a:r>
            <a:r>
              <a:rPr lang="pt-BR" sz="1800" dirty="0"/>
              <a:t>500 </a:t>
            </a:r>
            <a:r>
              <a:rPr lang="pt-BR" sz="1800" dirty="0" smtClean="0"/>
              <a:t>GB, 1 TB, 2TB, </a:t>
            </a:r>
            <a:r>
              <a:rPr lang="pt-BR" sz="1800" dirty="0"/>
              <a:t>etc</a:t>
            </a:r>
            <a:r>
              <a:rPr lang="pt-BR" sz="1800" dirty="0" smtClean="0"/>
              <a:t>.</a:t>
            </a:r>
          </a:p>
          <a:p>
            <a:pPr marL="74613" lvl="1" indent="0">
              <a:buNone/>
            </a:pPr>
            <a:r>
              <a:rPr lang="pt-BR" sz="2400" dirty="0" smtClean="0"/>
              <a:t>SSD – solid state disk</a:t>
            </a:r>
            <a:r>
              <a:rPr lang="pt-BR" sz="2400" dirty="0" smtClean="0">
                <a:latin typeface="Arial" pitchFamily="34" charset="0"/>
                <a:cs typeface="Arial" pitchFamily="34" charset="0"/>
              </a:rPr>
              <a:t>(</a:t>
            </a:r>
            <a:r>
              <a:rPr lang="pt-BR" sz="2400" dirty="0" smtClean="0"/>
              <a:t>disco de estado sólido</a:t>
            </a:r>
            <a:r>
              <a:rPr lang="pt-BR" sz="2400" dirty="0" smtClean="0">
                <a:latin typeface="Arial" pitchFamily="34" charset="0"/>
                <a:cs typeface="Arial" pitchFamily="34" charset="0"/>
              </a:rPr>
              <a:t>)</a:t>
            </a:r>
            <a:r>
              <a:rPr lang="pt-BR" sz="2400" dirty="0" smtClean="0"/>
              <a:t>:</a:t>
            </a:r>
            <a:endParaRPr lang="pt-BR" sz="2400" dirty="0"/>
          </a:p>
          <a:p>
            <a:pPr marL="360363" lvl="1"/>
            <a:r>
              <a:rPr lang="pt-BR" sz="1800" dirty="0"/>
              <a:t>Geralmente </a:t>
            </a:r>
            <a:r>
              <a:rPr lang="pt-BR" sz="1800" dirty="0"/>
              <a:t>possui maior velocidade de leitura e gravação de dados do que os discos rígidos comuns (HDs</a:t>
            </a:r>
            <a:r>
              <a:rPr lang="pt-BR" sz="1800" dirty="0" smtClean="0"/>
              <a:t>);</a:t>
            </a:r>
          </a:p>
          <a:p>
            <a:pPr marL="360363" lvl="1"/>
            <a:r>
              <a:rPr lang="pt-BR" dirty="0" smtClean="0"/>
              <a:t>Menor </a:t>
            </a:r>
            <a:r>
              <a:rPr lang="pt-BR" dirty="0"/>
              <a:t>ruído </a:t>
            </a:r>
            <a:r>
              <a:rPr lang="pt-BR" dirty="0" smtClean="0"/>
              <a:t>sonoro.</a:t>
            </a:r>
          </a:p>
          <a:p>
            <a:pPr marL="360363" lvl="1"/>
            <a:r>
              <a:rPr lang="pt-BR" dirty="0" smtClean="0"/>
              <a:t>Mais caros do que os HDs comuns.</a:t>
            </a:r>
          </a:p>
          <a:p>
            <a:pPr marL="74613" lvl="1" indent="0">
              <a:buNone/>
            </a:pPr>
            <a:r>
              <a:rPr lang="pt-BR" sz="2400" dirty="0" smtClean="0"/>
              <a:t>Fita magnética:</a:t>
            </a:r>
            <a:endParaRPr lang="pt-BR" sz="2400" dirty="0"/>
          </a:p>
          <a:p>
            <a:pPr marL="360363" lvl="1"/>
            <a:r>
              <a:rPr lang="pt-BR" dirty="0"/>
              <a:t>Armazenamento Magnético, não volátil;</a:t>
            </a:r>
          </a:p>
          <a:p>
            <a:pPr marL="360363" lvl="1"/>
            <a:r>
              <a:rPr lang="pt-BR" dirty="0" smtClean="0"/>
              <a:t>Acesso </a:t>
            </a:r>
            <a:r>
              <a:rPr lang="pt-BR" dirty="0"/>
              <a:t>sequencial aos dados;</a:t>
            </a:r>
          </a:p>
          <a:p>
            <a:pPr marL="360363" lvl="1"/>
            <a:r>
              <a:rPr lang="pt-BR" dirty="0" smtClean="0"/>
              <a:t>Comumente </a:t>
            </a:r>
            <a:r>
              <a:rPr lang="pt-BR" dirty="0"/>
              <a:t>utilizada em sistemas de backup;</a:t>
            </a:r>
            <a:endParaRPr lang="pt-BR" dirty="0"/>
          </a:p>
        </p:txBody>
      </p:sp>
    </p:spTree>
    <p:extLst>
      <p:ext uri="{BB962C8B-B14F-4D97-AF65-F5344CB8AC3E}">
        <p14:creationId xmlns:p14="http://schemas.microsoft.com/office/powerpoint/2010/main" val="2794587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Dispositivos de armazenamento </a:t>
            </a:r>
            <a:r>
              <a:rPr lang="pt-BR" sz="3000" dirty="0" err="1" smtClean="0"/>
              <a:t>optico</a:t>
            </a:r>
            <a:endParaRPr lang="pt-BR" sz="3000" dirty="0"/>
          </a:p>
        </p:txBody>
      </p:sp>
      <p:sp>
        <p:nvSpPr>
          <p:cNvPr id="5" name="Espaço Reservado para Conteúdo 4"/>
          <p:cNvSpPr>
            <a:spLocks noGrp="1"/>
          </p:cNvSpPr>
          <p:nvPr>
            <p:ph idx="1"/>
          </p:nvPr>
        </p:nvSpPr>
        <p:spPr>
          <a:xfrm>
            <a:off x="406573" y="1268760"/>
            <a:ext cx="11377265" cy="5256584"/>
          </a:xfrm>
        </p:spPr>
        <p:txBody>
          <a:bodyPr/>
          <a:lstStyle/>
          <a:p>
            <a:pPr marL="0" indent="0">
              <a:buNone/>
            </a:pPr>
            <a:r>
              <a:rPr lang="pt-BR" dirty="0" smtClean="0"/>
              <a:t>DVD</a:t>
            </a:r>
            <a:r>
              <a:rPr lang="pt-BR" sz="1600" dirty="0" smtClean="0"/>
              <a:t>s</a:t>
            </a:r>
            <a:r>
              <a:rPr lang="pt-BR" dirty="0" smtClean="0"/>
              <a:t>:</a:t>
            </a:r>
          </a:p>
          <a:p>
            <a:pPr marL="360363" lvl="1"/>
            <a:r>
              <a:rPr lang="pt-BR" sz="1800" dirty="0" smtClean="0"/>
              <a:t>Unidade de armazenamento óptico. Pode ser do tipo:</a:t>
            </a:r>
          </a:p>
          <a:p>
            <a:pPr marL="760413" lvl="2"/>
            <a:r>
              <a:rPr lang="pt-BR" sz="1600" dirty="0" smtClean="0"/>
              <a:t>single </a:t>
            </a:r>
            <a:r>
              <a:rPr lang="pt-BR" sz="1600" dirty="0" err="1" smtClean="0"/>
              <a:t>layer</a:t>
            </a:r>
            <a:r>
              <a:rPr lang="pt-BR" sz="1600" dirty="0" smtClean="0"/>
              <a:t> – pode ser gravado apenas uma vez em uma única camada </a:t>
            </a:r>
            <a:r>
              <a:rPr lang="pt-BR" sz="1600" dirty="0" smtClean="0">
                <a:latin typeface="Arial" pitchFamily="34" charset="0"/>
                <a:cs typeface="Arial" pitchFamily="34" charset="0"/>
              </a:rPr>
              <a:t>(</a:t>
            </a:r>
            <a:r>
              <a:rPr lang="pt-BR" sz="1600" dirty="0" smtClean="0"/>
              <a:t>4.7 </a:t>
            </a:r>
            <a:r>
              <a:rPr lang="pt-BR" sz="1600" dirty="0" err="1" smtClean="0"/>
              <a:t>gb</a:t>
            </a:r>
            <a:r>
              <a:rPr lang="pt-BR" sz="1600" dirty="0" smtClean="0">
                <a:latin typeface="Arial" pitchFamily="34" charset="0"/>
                <a:cs typeface="Arial" pitchFamily="34" charset="0"/>
              </a:rPr>
              <a:t>)</a:t>
            </a:r>
            <a:r>
              <a:rPr lang="pt-BR" sz="1600" dirty="0" smtClean="0"/>
              <a:t>.</a:t>
            </a:r>
          </a:p>
          <a:p>
            <a:pPr marL="760413" lvl="2"/>
            <a:r>
              <a:rPr lang="pt-BR" sz="1600" dirty="0" smtClean="0"/>
              <a:t>Dual </a:t>
            </a:r>
            <a:r>
              <a:rPr lang="pt-BR" sz="1600" dirty="0" err="1" smtClean="0"/>
              <a:t>layer</a:t>
            </a:r>
            <a:r>
              <a:rPr lang="pt-BR" sz="1600" dirty="0" smtClean="0"/>
              <a:t> – com dupla camada, cabe o dobro do </a:t>
            </a:r>
            <a:r>
              <a:rPr lang="pt-BR" sz="1600" dirty="0" err="1" smtClean="0"/>
              <a:t>coteúdo</a:t>
            </a:r>
            <a:r>
              <a:rPr lang="pt-BR" sz="1600" dirty="0" smtClean="0"/>
              <a:t> </a:t>
            </a:r>
            <a:r>
              <a:rPr lang="pt-BR" sz="1600" dirty="0" smtClean="0">
                <a:latin typeface="Arial" pitchFamily="34" charset="0"/>
                <a:cs typeface="Arial" pitchFamily="34" charset="0"/>
              </a:rPr>
              <a:t>(</a:t>
            </a:r>
            <a:r>
              <a:rPr lang="pt-BR" sz="1600" dirty="0" smtClean="0"/>
              <a:t>8.5 </a:t>
            </a:r>
            <a:r>
              <a:rPr lang="pt-BR" sz="1600" dirty="0" err="1"/>
              <a:t>gb</a:t>
            </a:r>
            <a:r>
              <a:rPr lang="pt-BR" sz="1600" dirty="0">
                <a:latin typeface="Arial" pitchFamily="34" charset="0"/>
                <a:cs typeface="Arial" pitchFamily="34" charset="0"/>
              </a:rPr>
              <a:t>)</a:t>
            </a:r>
            <a:r>
              <a:rPr lang="pt-BR" sz="1600" dirty="0"/>
              <a:t>.</a:t>
            </a:r>
          </a:p>
          <a:p>
            <a:pPr marL="760413" lvl="2"/>
            <a:r>
              <a:rPr lang="pt-BR" sz="1600" dirty="0" err="1" smtClean="0"/>
              <a:t>Rw</a:t>
            </a:r>
            <a:r>
              <a:rPr lang="pt-BR" sz="1600" dirty="0" smtClean="0"/>
              <a:t> (</a:t>
            </a:r>
            <a:r>
              <a:rPr lang="pt-BR" sz="1600" dirty="0" err="1" smtClean="0"/>
              <a:t>rewritable</a:t>
            </a:r>
            <a:r>
              <a:rPr lang="pt-BR" sz="1600" dirty="0" smtClean="0"/>
              <a:t>)</a:t>
            </a:r>
            <a:r>
              <a:rPr lang="pt-BR" sz="1600" dirty="0"/>
              <a:t> </a:t>
            </a:r>
            <a:r>
              <a:rPr lang="pt-BR" sz="1600" dirty="0" smtClean="0"/>
              <a:t>– pode ser dual ou single e pode ser regravado </a:t>
            </a:r>
            <a:r>
              <a:rPr lang="pt-BR" sz="1600" dirty="0">
                <a:latin typeface="Arial" pitchFamily="34" charset="0"/>
                <a:cs typeface="Arial" pitchFamily="34" charset="0"/>
              </a:rPr>
              <a:t>(</a:t>
            </a:r>
            <a:r>
              <a:rPr lang="pt-BR" sz="1600" dirty="0" smtClean="0"/>
              <a:t>4.7 ou 8.5 </a:t>
            </a:r>
            <a:r>
              <a:rPr lang="pt-BR" sz="1600" dirty="0" err="1"/>
              <a:t>gb</a:t>
            </a:r>
            <a:r>
              <a:rPr lang="pt-BR" sz="1600" dirty="0" smtClean="0">
                <a:latin typeface="Arial" pitchFamily="34" charset="0"/>
                <a:cs typeface="Arial" pitchFamily="34" charset="0"/>
              </a:rPr>
              <a:t>)</a:t>
            </a:r>
            <a:r>
              <a:rPr lang="pt-BR" sz="1600" dirty="0" smtClean="0"/>
              <a:t>.</a:t>
            </a:r>
          </a:p>
          <a:p>
            <a:pPr marL="760413" lvl="2"/>
            <a:endParaRPr lang="pt-BR" sz="1400" dirty="0" smtClean="0"/>
          </a:p>
          <a:p>
            <a:pPr marL="74613" lvl="1" indent="0">
              <a:buNone/>
            </a:pPr>
            <a:r>
              <a:rPr lang="pt-BR" sz="2400" dirty="0" smtClean="0"/>
              <a:t>CD</a:t>
            </a:r>
            <a:r>
              <a:rPr lang="pt-BR" sz="1600" dirty="0" smtClean="0"/>
              <a:t>s</a:t>
            </a:r>
            <a:r>
              <a:rPr lang="pt-BR" sz="2400" dirty="0" smtClean="0"/>
              <a:t>:</a:t>
            </a:r>
            <a:endParaRPr lang="pt-BR" sz="2400" dirty="0"/>
          </a:p>
          <a:p>
            <a:pPr marL="360363" lvl="1"/>
            <a:r>
              <a:rPr lang="pt-BR" sz="1800" dirty="0" smtClean="0"/>
              <a:t>Atualmente está caindo em desuso devido à baixa capacidade </a:t>
            </a:r>
            <a:r>
              <a:rPr lang="pt-BR" sz="1800" dirty="0" smtClean="0">
                <a:latin typeface="Arial" pitchFamily="34" charset="0"/>
                <a:cs typeface="Arial" pitchFamily="34" charset="0"/>
              </a:rPr>
              <a:t>(</a:t>
            </a:r>
            <a:r>
              <a:rPr lang="pt-BR" sz="1800" dirty="0" smtClean="0"/>
              <a:t>700 </a:t>
            </a:r>
            <a:r>
              <a:rPr lang="pt-BR" sz="1800" dirty="0" err="1" smtClean="0"/>
              <a:t>mb</a:t>
            </a:r>
            <a:r>
              <a:rPr lang="pt-BR" sz="1800" dirty="0" smtClean="0">
                <a:latin typeface="Arial" pitchFamily="34" charset="0"/>
                <a:cs typeface="Arial" pitchFamily="34" charset="0"/>
              </a:rPr>
              <a:t>)</a:t>
            </a:r>
            <a:r>
              <a:rPr lang="pt-BR" sz="1800" dirty="0" smtClean="0"/>
              <a:t>.</a:t>
            </a:r>
          </a:p>
          <a:p>
            <a:pPr marL="360363" lvl="1"/>
            <a:endParaRPr lang="pt-BR" sz="1400" dirty="0" smtClean="0"/>
          </a:p>
          <a:p>
            <a:pPr marL="74613" lvl="1" indent="0">
              <a:buNone/>
            </a:pPr>
            <a:r>
              <a:rPr lang="pt-BR" sz="2400" dirty="0" smtClean="0"/>
              <a:t>Blue </a:t>
            </a:r>
            <a:r>
              <a:rPr lang="pt-BR" sz="2400" dirty="0" err="1" smtClean="0"/>
              <a:t>ray</a:t>
            </a:r>
            <a:r>
              <a:rPr lang="pt-BR" sz="2400" dirty="0" smtClean="0"/>
              <a:t>:</a:t>
            </a:r>
            <a:endParaRPr lang="pt-BR" sz="2400" dirty="0"/>
          </a:p>
          <a:p>
            <a:pPr marL="360363" lvl="1"/>
            <a:r>
              <a:rPr lang="pt-BR" sz="1800" dirty="0" smtClean="0"/>
              <a:t>armazenamento </a:t>
            </a:r>
            <a:r>
              <a:rPr lang="pt-BR" sz="1800" dirty="0"/>
              <a:t>óptico que oferecem grande capacidade de </a:t>
            </a:r>
            <a:r>
              <a:rPr lang="pt-BR" sz="1800" dirty="0" smtClean="0"/>
              <a:t>armazenamento;</a:t>
            </a:r>
            <a:endParaRPr lang="pt-BR" sz="1800" dirty="0"/>
          </a:p>
          <a:p>
            <a:pPr marL="760413" lvl="2"/>
            <a:r>
              <a:rPr lang="pt-BR" dirty="0" err="1"/>
              <a:t>Blu-ray</a:t>
            </a:r>
            <a:r>
              <a:rPr lang="pt-BR" dirty="0"/>
              <a:t> Single </a:t>
            </a:r>
            <a:r>
              <a:rPr lang="pt-BR" dirty="0" err="1"/>
              <a:t>Layer</a:t>
            </a:r>
            <a:r>
              <a:rPr lang="pt-BR" dirty="0"/>
              <a:t>: 25 GB</a:t>
            </a:r>
          </a:p>
          <a:p>
            <a:pPr marL="760413" lvl="2"/>
            <a:r>
              <a:rPr lang="pt-BR" dirty="0" err="1"/>
              <a:t>Blu-ray</a:t>
            </a:r>
            <a:r>
              <a:rPr lang="pt-BR" dirty="0"/>
              <a:t> Dual </a:t>
            </a:r>
            <a:r>
              <a:rPr lang="pt-BR" dirty="0" err="1"/>
              <a:t>Layer</a:t>
            </a:r>
            <a:r>
              <a:rPr lang="pt-BR" dirty="0"/>
              <a:t>: </a:t>
            </a:r>
            <a:r>
              <a:rPr lang="pt-BR" dirty="0" smtClean="0"/>
              <a:t>50 </a:t>
            </a:r>
            <a:r>
              <a:rPr lang="pt-BR" dirty="0"/>
              <a:t>GB</a:t>
            </a:r>
          </a:p>
          <a:p>
            <a:pPr marL="360363" lvl="1"/>
            <a:r>
              <a:rPr lang="pt-BR" sz="1800" dirty="0" smtClean="0"/>
              <a:t>Utilizados </a:t>
            </a:r>
            <a:r>
              <a:rPr lang="pt-BR" sz="1800" dirty="0"/>
              <a:t>para armazenar vídeo de alta definição ou grandes quantidades de dados;</a:t>
            </a:r>
          </a:p>
          <a:p>
            <a:pPr marL="360363" lvl="1"/>
            <a:r>
              <a:rPr lang="pt-BR" sz="1800" dirty="0" smtClean="0"/>
              <a:t>Alto </a:t>
            </a:r>
            <a:r>
              <a:rPr lang="pt-BR" sz="1800" dirty="0"/>
              <a:t>custo</a:t>
            </a:r>
            <a:r>
              <a:rPr lang="pt-BR" sz="1800" dirty="0" smtClean="0"/>
              <a:t>;</a:t>
            </a:r>
            <a:endParaRPr lang="pt-BR" sz="1800" dirty="0"/>
          </a:p>
        </p:txBody>
      </p:sp>
    </p:spTree>
    <p:extLst>
      <p:ext uri="{BB962C8B-B14F-4D97-AF65-F5344CB8AC3E}">
        <p14:creationId xmlns:p14="http://schemas.microsoft.com/office/powerpoint/2010/main" val="1457260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normAutofit/>
          </a:bodyPr>
          <a:lstStyle/>
          <a:p>
            <a:r>
              <a:rPr lang="pt-BR" sz="3000" dirty="0" smtClean="0"/>
              <a:t>TIPOS DE COMPUTADORES</a:t>
            </a:r>
            <a:endParaRPr lang="pt-BR" sz="3000" dirty="0"/>
          </a:p>
        </p:txBody>
      </p:sp>
      <p:sp>
        <p:nvSpPr>
          <p:cNvPr id="5" name="Espaço Reservado para Conteúdo 4"/>
          <p:cNvSpPr>
            <a:spLocks noGrp="1"/>
          </p:cNvSpPr>
          <p:nvPr>
            <p:ph idx="1"/>
          </p:nvPr>
        </p:nvSpPr>
        <p:spPr>
          <a:xfrm>
            <a:off x="609521" y="1412776"/>
            <a:ext cx="10971372" cy="4525963"/>
          </a:xfrm>
        </p:spPr>
        <p:txBody>
          <a:bodyPr>
            <a:noAutofit/>
          </a:bodyPr>
          <a:lstStyle/>
          <a:p>
            <a:r>
              <a:rPr lang="pt-BR" sz="2400" dirty="0"/>
              <a:t>PDAs </a:t>
            </a:r>
            <a:r>
              <a:rPr lang="pt-BR" sz="2400" dirty="0">
                <a:latin typeface="Arial" pitchFamily="34" charset="0"/>
                <a:cs typeface="Arial" pitchFamily="34" charset="0"/>
              </a:rPr>
              <a:t>(</a:t>
            </a:r>
            <a:r>
              <a:rPr lang="pt-BR" sz="2400" dirty="0" err="1"/>
              <a:t>Personal</a:t>
            </a:r>
            <a:r>
              <a:rPr lang="pt-BR" sz="2400" dirty="0"/>
              <a:t> Digital </a:t>
            </a:r>
            <a:r>
              <a:rPr lang="pt-BR" sz="2400" dirty="0" err="1"/>
              <a:t>Assistant</a:t>
            </a:r>
            <a:r>
              <a:rPr lang="pt-BR" sz="2400" dirty="0">
                <a:latin typeface="Arial" pitchFamily="34" charset="0"/>
                <a:cs typeface="Arial" pitchFamily="34" charset="0"/>
              </a:rPr>
              <a:t>)</a:t>
            </a:r>
            <a:r>
              <a:rPr lang="pt-BR" sz="2400" dirty="0"/>
              <a:t>, Handhelds, </a:t>
            </a:r>
            <a:r>
              <a:rPr lang="pt-BR" sz="2400" dirty="0" err="1"/>
              <a:t>Palms</a:t>
            </a:r>
            <a:r>
              <a:rPr lang="pt-BR" sz="2400" dirty="0"/>
              <a:t>, Smartphones</a:t>
            </a:r>
          </a:p>
          <a:p>
            <a:r>
              <a:rPr lang="pt-BR" sz="2400" dirty="0" smtClean="0"/>
              <a:t>Computadores </a:t>
            </a:r>
            <a:r>
              <a:rPr lang="pt-BR" sz="2400" dirty="0"/>
              <a:t>portáteis </a:t>
            </a:r>
            <a:r>
              <a:rPr lang="pt-BR" dirty="0" smtClean="0">
                <a:latin typeface="Arial" pitchFamily="34" charset="0"/>
                <a:cs typeface="Arial" pitchFamily="34" charset="0"/>
              </a:rPr>
              <a:t>(</a:t>
            </a:r>
            <a:r>
              <a:rPr lang="pt-BR" sz="2400" dirty="0" smtClean="0"/>
              <a:t>laptops</a:t>
            </a:r>
            <a:r>
              <a:rPr lang="pt-BR" sz="2400" dirty="0">
                <a:latin typeface="Arial" pitchFamily="34" charset="0"/>
                <a:cs typeface="Arial" pitchFamily="34" charset="0"/>
              </a:rPr>
              <a:t>)</a:t>
            </a:r>
          </a:p>
          <a:p>
            <a:r>
              <a:rPr lang="pt-BR" sz="2400" dirty="0" smtClean="0"/>
              <a:t>Computadores </a:t>
            </a:r>
            <a:r>
              <a:rPr lang="pt-BR" sz="2400" dirty="0"/>
              <a:t>de mesa </a:t>
            </a:r>
            <a:r>
              <a:rPr lang="pt-BR" dirty="0" smtClean="0">
                <a:latin typeface="Arial" pitchFamily="34" charset="0"/>
                <a:cs typeface="Arial" pitchFamily="34" charset="0"/>
              </a:rPr>
              <a:t>(</a:t>
            </a:r>
            <a:r>
              <a:rPr lang="pt-BR" sz="2400" dirty="0" smtClean="0"/>
              <a:t>desktops</a:t>
            </a:r>
            <a:r>
              <a:rPr lang="pt-BR" sz="2400" dirty="0">
                <a:latin typeface="Arial" pitchFamily="34" charset="0"/>
                <a:cs typeface="Arial" pitchFamily="34" charset="0"/>
              </a:rPr>
              <a:t>)</a:t>
            </a:r>
          </a:p>
          <a:p>
            <a:r>
              <a:rPr lang="pt-BR" sz="2400" dirty="0" smtClean="0"/>
              <a:t>Computadores </a:t>
            </a:r>
            <a:r>
              <a:rPr lang="pt-BR" sz="2400" dirty="0"/>
              <a:t>de médio porte </a:t>
            </a:r>
            <a:r>
              <a:rPr lang="pt-BR" dirty="0" smtClean="0">
                <a:latin typeface="Arial" pitchFamily="34" charset="0"/>
                <a:cs typeface="Arial" pitchFamily="34" charset="0"/>
              </a:rPr>
              <a:t>(</a:t>
            </a:r>
            <a:r>
              <a:rPr lang="pt-BR" sz="2400" dirty="0" smtClean="0"/>
              <a:t>servidores</a:t>
            </a:r>
            <a:r>
              <a:rPr lang="pt-BR" sz="2400" dirty="0">
                <a:latin typeface="Arial" pitchFamily="34" charset="0"/>
                <a:cs typeface="Arial" pitchFamily="34" charset="0"/>
              </a:rPr>
              <a:t>)</a:t>
            </a:r>
          </a:p>
          <a:p>
            <a:r>
              <a:rPr lang="pt-BR" sz="2400" dirty="0" smtClean="0"/>
              <a:t>Mainframes</a:t>
            </a:r>
            <a:endParaRPr lang="pt-BR" sz="2400" dirty="0"/>
          </a:p>
          <a:p>
            <a:pPr lvl="1"/>
            <a:r>
              <a:rPr lang="pt-BR" sz="2000" dirty="0" smtClean="0"/>
              <a:t>computadores </a:t>
            </a:r>
            <a:r>
              <a:rPr lang="pt-BR" sz="2000" dirty="0"/>
              <a:t>de grande porte, dedicado normalmente ao processamento de um volume grande de informações</a:t>
            </a:r>
          </a:p>
          <a:p>
            <a:r>
              <a:rPr lang="pt-BR" sz="2400" dirty="0" smtClean="0"/>
              <a:t>Supercomputadores</a:t>
            </a:r>
            <a:endParaRPr lang="pt-BR" sz="2400" dirty="0"/>
          </a:p>
          <a:p>
            <a:pPr lvl="1"/>
            <a:r>
              <a:rPr lang="pt-BR" sz="2000" dirty="0" smtClean="0"/>
              <a:t>Altíssima </a:t>
            </a:r>
            <a:r>
              <a:rPr lang="pt-BR" sz="2000" dirty="0"/>
              <a:t>velocidade de processamento e grande capacidade de memória, empregado normalmente em pesquisas científicas, aeroespaciais e militares</a:t>
            </a:r>
            <a:r>
              <a:rPr lang="pt-BR" sz="2400" dirty="0"/>
              <a:t>.</a:t>
            </a:r>
          </a:p>
        </p:txBody>
      </p:sp>
    </p:spTree>
    <p:extLst>
      <p:ext uri="{BB962C8B-B14F-4D97-AF65-F5344CB8AC3E}">
        <p14:creationId xmlns:p14="http://schemas.microsoft.com/office/powerpoint/2010/main" val="1406109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idx="1"/>
          </p:nvPr>
        </p:nvSpPr>
        <p:spPr>
          <a:xfrm>
            <a:off x="609521" y="1484784"/>
            <a:ext cx="10971372" cy="4841181"/>
          </a:xfrm>
        </p:spPr>
        <p:txBody>
          <a:bodyPr>
            <a:normAutofit/>
          </a:bodyPr>
          <a:lstStyle/>
          <a:p>
            <a:r>
              <a:rPr lang="pt-BR" sz="2400" dirty="0" smtClean="0"/>
              <a:t>Computador </a:t>
            </a:r>
            <a:r>
              <a:rPr lang="pt-BR" sz="2400" dirty="0"/>
              <a:t>de grande porte, dedicado normalmente ao processamento de um volume grande de informações; </a:t>
            </a:r>
          </a:p>
          <a:p>
            <a:r>
              <a:rPr lang="pt-BR" sz="2400" dirty="0" smtClean="0"/>
              <a:t>Disponibilizam </a:t>
            </a:r>
            <a:r>
              <a:rPr lang="pt-BR" sz="2400" dirty="0"/>
              <a:t>alto nível de segurança; </a:t>
            </a:r>
          </a:p>
          <a:p>
            <a:r>
              <a:rPr lang="pt-BR" sz="2400" dirty="0" smtClean="0"/>
              <a:t>Possuem </a:t>
            </a:r>
            <a:r>
              <a:rPr lang="pt-BR" sz="2400" dirty="0"/>
              <a:t>um grande número de processadores; </a:t>
            </a:r>
          </a:p>
          <a:p>
            <a:r>
              <a:rPr lang="pt-BR" sz="2400" dirty="0" smtClean="0"/>
              <a:t>Algumas </a:t>
            </a:r>
            <a:r>
              <a:rPr lang="pt-BR" sz="2400" dirty="0"/>
              <a:t>aplicações </a:t>
            </a:r>
          </a:p>
          <a:p>
            <a:pPr lvl="1"/>
            <a:r>
              <a:rPr lang="pt-BR" sz="2000" dirty="0" smtClean="0"/>
              <a:t>Processamento </a:t>
            </a:r>
            <a:r>
              <a:rPr lang="pt-BR" sz="2000" dirty="0"/>
              <a:t>de transações de cartões de crédito, gerenciamento de contas bancárias, aplicações de </a:t>
            </a:r>
            <a:r>
              <a:rPr lang="pt-BR" sz="2000" i="1" dirty="0"/>
              <a:t>data mining </a:t>
            </a:r>
            <a:r>
              <a:rPr lang="pt-BR" sz="2000" dirty="0"/>
              <a:t>e </a:t>
            </a:r>
            <a:r>
              <a:rPr lang="pt-BR" sz="2000" i="1" dirty="0"/>
              <a:t>data warehouse</a:t>
            </a:r>
            <a:r>
              <a:rPr lang="pt-BR" sz="2000" dirty="0"/>
              <a:t>, sistemas de ERP, etc. </a:t>
            </a:r>
          </a:p>
          <a:p>
            <a:endParaRPr lang="pt-BR" sz="2400" dirty="0"/>
          </a:p>
        </p:txBody>
      </p:sp>
      <p:sp>
        <p:nvSpPr>
          <p:cNvPr id="2" name="Título 1"/>
          <p:cNvSpPr>
            <a:spLocks noGrp="1"/>
          </p:cNvSpPr>
          <p:nvPr>
            <p:ph type="title"/>
          </p:nvPr>
        </p:nvSpPr>
        <p:spPr>
          <a:xfrm>
            <a:off x="1198663" y="332656"/>
            <a:ext cx="10382230" cy="1084982"/>
          </a:xfrm>
        </p:spPr>
        <p:txBody>
          <a:bodyPr>
            <a:noAutofit/>
          </a:bodyPr>
          <a:lstStyle/>
          <a:p>
            <a:r>
              <a:rPr lang="pt-BR" sz="3000" dirty="0"/>
              <a:t>Computadores de Grande Porte: </a:t>
            </a:r>
            <a:r>
              <a:rPr lang="pt-BR" sz="3000" dirty="0" smtClean="0"/>
              <a:t>Mainframes</a:t>
            </a:r>
            <a:endParaRPr lang="pt-BR" sz="3000" dirty="0"/>
          </a:p>
        </p:txBody>
      </p:sp>
    </p:spTree>
    <p:extLst>
      <p:ext uri="{BB962C8B-B14F-4D97-AF65-F5344CB8AC3E}">
        <p14:creationId xmlns:p14="http://schemas.microsoft.com/office/powerpoint/2010/main" val="1765392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270670" y="274638"/>
            <a:ext cx="10310223" cy="1143000"/>
          </a:xfrm>
        </p:spPr>
        <p:txBody>
          <a:bodyPr>
            <a:normAutofit/>
          </a:bodyPr>
          <a:lstStyle/>
          <a:p>
            <a:r>
              <a:rPr lang="pt-BR" sz="3000" dirty="0" smtClean="0"/>
              <a:t>mainframe</a:t>
            </a:r>
            <a:endParaRPr lang="pt-BR" sz="3000" dirty="0"/>
          </a:p>
        </p:txBody>
      </p:sp>
      <p:sp>
        <p:nvSpPr>
          <p:cNvPr id="5" name="Espaço Reservado para Conteúdo 4"/>
          <p:cNvSpPr>
            <a:spLocks noGrp="1"/>
          </p:cNvSpPr>
          <p:nvPr>
            <p:ph idx="1"/>
          </p:nvPr>
        </p:nvSpPr>
        <p:spPr>
          <a:xfrm>
            <a:off x="609521" y="1484784"/>
            <a:ext cx="10971372" cy="4841181"/>
          </a:xfrm>
        </p:spPr>
        <p:txBody>
          <a:bodyPr/>
          <a:lstStyle/>
          <a:p>
            <a:pPr algn="just"/>
            <a:r>
              <a:rPr lang="pt-BR" sz="2200" dirty="0"/>
              <a:t>Mainframe são computadores usados para operações críticas onde há uma demanda massiva de processamento de dados. Os modelos atuais podem rodar diversas versões de sistemas ao mesmo tempo através da virtualização e possuem diversas facilidades como hot swap </a:t>
            </a:r>
            <a:r>
              <a:rPr lang="pt-BR" sz="2200" dirty="0" smtClean="0">
                <a:latin typeface="Arial" pitchFamily="34" charset="0"/>
                <a:cs typeface="Arial" pitchFamily="34" charset="0"/>
              </a:rPr>
              <a:t>(</a:t>
            </a:r>
            <a:r>
              <a:rPr lang="pt-BR" sz="2200" dirty="0" smtClean="0"/>
              <a:t>adição </a:t>
            </a:r>
            <a:r>
              <a:rPr lang="pt-BR" sz="2200" dirty="0"/>
              <a:t>ou troca de armazenamento sem desligar o sistema</a:t>
            </a:r>
            <a:r>
              <a:rPr lang="pt-BR" sz="2200" dirty="0">
                <a:latin typeface="Arial" pitchFamily="34" charset="0"/>
                <a:cs typeface="Arial" pitchFamily="34" charset="0"/>
              </a:rPr>
              <a:t>)</a:t>
            </a:r>
            <a:r>
              <a:rPr lang="pt-BR" sz="2200" dirty="0"/>
              <a:t>, sistema redundante de energia, alocação individual de recursos, etc</a:t>
            </a:r>
            <a:r>
              <a:rPr lang="pt-BR" sz="2200" dirty="0" smtClean="0"/>
              <a:t>.</a:t>
            </a:r>
          </a:p>
          <a:p>
            <a:pPr algn="just"/>
            <a:endParaRPr lang="pt-BR" sz="2200" dirty="0"/>
          </a:p>
          <a:p>
            <a:pPr algn="just"/>
            <a:r>
              <a:rPr lang="pt-BR" sz="2200" dirty="0"/>
              <a:t>Executa inúmeros processos concorrentes e suporta diversos usuários simultâneos. Aceita trabalhar com diferentes tipos de sistemas operacionais. Trabalha de forma ininterrupta e seu objetivo é processar determinadas instruções o mais rápido possível, focando em velocidade e performance, trabalhando até o limite do hardware</a:t>
            </a:r>
            <a:r>
              <a:rPr lang="pt-BR" sz="2200" dirty="0" smtClean="0"/>
              <a:t>.</a:t>
            </a:r>
            <a:endParaRPr lang="pt-BR" sz="2200" dirty="0"/>
          </a:p>
        </p:txBody>
      </p:sp>
    </p:spTree>
    <p:extLst>
      <p:ext uri="{BB962C8B-B14F-4D97-AF65-F5344CB8AC3E}">
        <p14:creationId xmlns:p14="http://schemas.microsoft.com/office/powerpoint/2010/main" val="3245062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normAutofit/>
          </a:bodyPr>
          <a:lstStyle/>
          <a:p>
            <a:r>
              <a:rPr lang="pt-BR" sz="3000" dirty="0" smtClean="0"/>
              <a:t>Exemplo de mainframe:</a:t>
            </a:r>
            <a:endParaRPr lang="pt-BR" sz="3000" dirty="0"/>
          </a:p>
        </p:txBody>
      </p:sp>
      <p:sp>
        <p:nvSpPr>
          <p:cNvPr id="5" name="Espaço Reservado para Conteúdo 4"/>
          <p:cNvSpPr>
            <a:spLocks noGrp="1"/>
          </p:cNvSpPr>
          <p:nvPr>
            <p:ph idx="1"/>
          </p:nvPr>
        </p:nvSpPr>
        <p:spPr>
          <a:xfrm>
            <a:off x="609521" y="1324123"/>
            <a:ext cx="6421789" cy="5057205"/>
          </a:xfrm>
        </p:spPr>
        <p:txBody>
          <a:bodyPr/>
          <a:lstStyle/>
          <a:p>
            <a:r>
              <a:rPr lang="en-US" dirty="0" smtClean="0"/>
              <a:t>IBM </a:t>
            </a:r>
            <a:r>
              <a:rPr lang="en-US" dirty="0"/>
              <a:t>System z9 Enterprise Class </a:t>
            </a:r>
            <a:r>
              <a:rPr lang="en-US" dirty="0" smtClean="0"/>
              <a:t>modelo 2094-S54 </a:t>
            </a:r>
            <a:endParaRPr lang="en-US" dirty="0"/>
          </a:p>
          <a:p>
            <a:pPr lvl="1"/>
            <a:r>
              <a:rPr lang="pt-BR" dirty="0" smtClean="0"/>
              <a:t>54 </a:t>
            </a:r>
            <a:r>
              <a:rPr lang="pt-BR" dirty="0"/>
              <a:t>processadores principais </a:t>
            </a:r>
          </a:p>
          <a:p>
            <a:pPr lvl="1"/>
            <a:r>
              <a:rPr lang="pt-BR" dirty="0" smtClean="0"/>
              <a:t>Até </a:t>
            </a:r>
            <a:r>
              <a:rPr lang="pt-BR" dirty="0"/>
              <a:t>512 GB de memória principal </a:t>
            </a:r>
          </a:p>
          <a:p>
            <a:pPr lvl="1"/>
            <a:r>
              <a:rPr lang="pt-BR" dirty="0" smtClean="0"/>
              <a:t>Peso</a:t>
            </a:r>
            <a:r>
              <a:rPr lang="pt-BR" dirty="0"/>
              <a:t>: Até 2003 kg </a:t>
            </a:r>
          </a:p>
          <a:p>
            <a:pPr lvl="1"/>
            <a:r>
              <a:rPr lang="pt-BR" dirty="0" smtClean="0"/>
              <a:t>Altura</a:t>
            </a:r>
            <a:r>
              <a:rPr lang="pt-BR" dirty="0"/>
              <a:t>: 1,94 metro </a:t>
            </a:r>
            <a:endParaRPr lang="pt-BR" dirty="0" smtClean="0"/>
          </a:p>
          <a:p>
            <a:pPr marL="457200" lvl="1" indent="0">
              <a:buNone/>
            </a:pPr>
            <a:endParaRPr lang="pt-BR" dirty="0" smtClean="0"/>
          </a:p>
          <a:p>
            <a:r>
              <a:rPr lang="pt-BR" sz="2400" dirty="0" smtClean="0"/>
              <a:t>Ibm system z9 é uma linha de mainframes da ibm. Lançado em 2005, essa linha utiliza a “arquitetura Z”, uma arquitetura de 64 bits.</a:t>
            </a:r>
            <a:endParaRPr lang="pt-BR" sz="2400" dirty="0"/>
          </a:p>
        </p:txBody>
      </p:sp>
      <p:pic>
        <p:nvPicPr>
          <p:cNvPr id="1030" name="Picture 6" descr="http://www.hightech-computing.de/wp-content/uploads/2015/01/IBM-System-z13.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1310" y="1124744"/>
            <a:ext cx="4608512" cy="529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527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normAutofit/>
          </a:bodyPr>
          <a:lstStyle/>
          <a:p>
            <a:r>
              <a:rPr lang="pt-BR" sz="3000" dirty="0" smtClean="0"/>
              <a:t>supercomputadores:</a:t>
            </a:r>
            <a:endParaRPr lang="pt-BR" sz="3000" dirty="0"/>
          </a:p>
        </p:txBody>
      </p:sp>
      <p:sp>
        <p:nvSpPr>
          <p:cNvPr id="5" name="Espaço Reservado para Conteúdo 4"/>
          <p:cNvSpPr>
            <a:spLocks noGrp="1"/>
          </p:cNvSpPr>
          <p:nvPr>
            <p:ph idx="1"/>
          </p:nvPr>
        </p:nvSpPr>
        <p:spPr>
          <a:xfrm>
            <a:off x="609521" y="1556792"/>
            <a:ext cx="11030301" cy="4824536"/>
          </a:xfrm>
        </p:spPr>
        <p:txBody>
          <a:bodyPr/>
          <a:lstStyle/>
          <a:p>
            <a:r>
              <a:rPr lang="pt-BR" dirty="0"/>
              <a:t>Mainframes diferenciam-se dos Supercomputadores devido ao foco da sua utilização – enquanto os primeiros são usados para processamento de </a:t>
            </a:r>
            <a:r>
              <a:rPr lang="pt-BR" dirty="0" smtClean="0"/>
              <a:t>transações, Supercomputadores </a:t>
            </a:r>
            <a:r>
              <a:rPr lang="pt-BR" dirty="0"/>
              <a:t>são usados para problemas científicos e de engenharia </a:t>
            </a:r>
            <a:r>
              <a:rPr lang="pt-BR" dirty="0">
                <a:latin typeface="Arial" pitchFamily="34" charset="0"/>
                <a:cs typeface="Arial" pitchFamily="34" charset="0"/>
              </a:rPr>
              <a:t>(</a:t>
            </a:r>
            <a:r>
              <a:rPr lang="pt-BR" dirty="0"/>
              <a:t>computação de alta performance</a:t>
            </a:r>
            <a:r>
              <a:rPr lang="pt-BR" dirty="0" smtClean="0">
                <a:latin typeface="Arial" pitchFamily="34" charset="0"/>
                <a:cs typeface="Arial" pitchFamily="34" charset="0"/>
              </a:rPr>
              <a:t>)</a:t>
            </a:r>
            <a:r>
              <a:rPr lang="pt-BR" dirty="0" smtClean="0"/>
              <a:t>.</a:t>
            </a:r>
          </a:p>
          <a:p>
            <a:r>
              <a:rPr lang="pt-BR" dirty="0" smtClean="0"/>
              <a:t>São computadores de alto nível de performance comparados com os computadores de uso geral.</a:t>
            </a:r>
          </a:p>
          <a:p>
            <a:r>
              <a:rPr lang="pt-BR" dirty="0" smtClean="0"/>
              <a:t>Sua performance é medida em “FLOPS” – FLOAT-POINT OPERATIONS PER SECOND.</a:t>
            </a:r>
          </a:p>
          <a:p>
            <a:r>
              <a:rPr lang="pt-BR" dirty="0" smtClean="0"/>
              <a:t>ATUALMENTE EXISTEM SUPERCOMPUTADORES QUE ALCANÇAM A MARCA DE QUADRILHÕES DE FLOPS.</a:t>
            </a:r>
          </a:p>
        </p:txBody>
      </p:sp>
    </p:spTree>
    <p:extLst>
      <p:ext uri="{BB962C8B-B14F-4D97-AF65-F5344CB8AC3E}">
        <p14:creationId xmlns:p14="http://schemas.microsoft.com/office/powerpoint/2010/main" val="3169962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normAutofit/>
          </a:bodyPr>
          <a:lstStyle/>
          <a:p>
            <a:r>
              <a:rPr lang="pt-BR" sz="3000" dirty="0" smtClean="0"/>
              <a:t>Exemplo de SUPERCOMPUTADOR:</a:t>
            </a:r>
            <a:endParaRPr lang="pt-BR" sz="3000" dirty="0"/>
          </a:p>
        </p:txBody>
      </p:sp>
      <p:sp>
        <p:nvSpPr>
          <p:cNvPr id="5" name="Espaço Reservado para Conteúdo 4"/>
          <p:cNvSpPr>
            <a:spLocks noGrp="1"/>
          </p:cNvSpPr>
          <p:nvPr>
            <p:ph idx="1"/>
          </p:nvPr>
        </p:nvSpPr>
        <p:spPr>
          <a:xfrm>
            <a:off x="478582" y="1556792"/>
            <a:ext cx="6067668" cy="4824536"/>
          </a:xfrm>
        </p:spPr>
        <p:txBody>
          <a:bodyPr/>
          <a:lstStyle/>
          <a:p>
            <a:r>
              <a:rPr lang="en-US" dirty="0" smtClean="0"/>
              <a:t>Pleiades é o supercomputador da nasa </a:t>
            </a:r>
            <a:endParaRPr lang="en-US" dirty="0"/>
          </a:p>
          <a:p>
            <a:pPr lvl="1"/>
            <a:r>
              <a:rPr lang="pt-BR" dirty="0" smtClean="0"/>
              <a:t>10.240 processadores intel itanium</a:t>
            </a:r>
          </a:p>
          <a:p>
            <a:pPr lvl="1"/>
            <a:r>
              <a:rPr lang="pt-BR" dirty="0" smtClean="0"/>
              <a:t>20 terabytes de ram</a:t>
            </a:r>
          </a:p>
          <a:p>
            <a:pPr lvl="1"/>
            <a:r>
              <a:rPr lang="pt-BR" dirty="0" smtClean="0"/>
              <a:t>440 terabytes de armazenamento</a:t>
            </a:r>
          </a:p>
          <a:p>
            <a:pPr lvl="1"/>
            <a:r>
              <a:rPr lang="pt-BR" dirty="0" smtClean="0"/>
              <a:t>Divididos em 182 racks</a:t>
            </a:r>
          </a:p>
          <a:p>
            <a:pPr lvl="1"/>
            <a:r>
              <a:rPr lang="pt-BR" dirty="0" smtClean="0"/>
              <a:t>Em 2016 foi considerado o 13º computador mais rápido do mundo, obtendo 4.09 petaflops </a:t>
            </a:r>
            <a:r>
              <a:rPr lang="pt-BR" dirty="0" smtClean="0">
                <a:latin typeface="Arial" pitchFamily="34" charset="0"/>
                <a:cs typeface="Arial" pitchFamily="34" charset="0"/>
              </a:rPr>
              <a:t>(</a:t>
            </a:r>
            <a:r>
              <a:rPr lang="pt-BR" dirty="0" smtClean="0"/>
              <a:t>quatrilhões </a:t>
            </a:r>
            <a:r>
              <a:rPr lang="pt-BR" dirty="0"/>
              <a:t>de operações de ponto flutuante por segundo</a:t>
            </a:r>
            <a:r>
              <a:rPr lang="pt-BR" dirty="0">
                <a:latin typeface="Arial" pitchFamily="34" charset="0"/>
                <a:cs typeface="Arial" pitchFamily="34" charset="0"/>
              </a:rPr>
              <a:t>)</a:t>
            </a:r>
          </a:p>
        </p:txBody>
      </p:sp>
      <p:pic>
        <p:nvPicPr>
          <p:cNvPr id="2050" name="Picture 2" descr="http://insidehpc.com/wp-content/uploads/2016/07/SpectraLogic.jpg"/>
          <p:cNvPicPr>
            <a:picLocks noChangeAspect="1" noChangeArrowheads="1"/>
          </p:cNvPicPr>
          <p:nvPr/>
        </p:nvPicPr>
        <p:blipFill rotWithShape="1">
          <a:blip r:embed="rId2">
            <a:extLst>
              <a:ext uri="{28A0092B-C50C-407E-A947-70E740481C1C}">
                <a14:useLocalDpi xmlns:a14="http://schemas.microsoft.com/office/drawing/2010/main" val="0"/>
              </a:ext>
            </a:extLst>
          </a:blip>
          <a:srcRect l="27915"/>
          <a:stretch/>
        </p:blipFill>
        <p:spPr bwMode="auto">
          <a:xfrm>
            <a:off x="6546249" y="1412776"/>
            <a:ext cx="5237589"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301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8662" y="274638"/>
            <a:ext cx="10382231" cy="1143000"/>
          </a:xfrm>
        </p:spPr>
        <p:txBody>
          <a:bodyPr/>
          <a:lstStyle/>
          <a:p>
            <a:r>
              <a:rPr lang="pt-BR" sz="3000" dirty="0" smtClean="0"/>
              <a:t>Principais componentes de </a:t>
            </a:r>
            <a:r>
              <a:rPr lang="pt-BR" sz="3000" dirty="0" smtClean="0"/>
              <a:t>hardware:</a:t>
            </a:r>
            <a:endParaRPr lang="pt-BR" sz="3000" dirty="0"/>
          </a:p>
        </p:txBody>
      </p:sp>
      <p:sp>
        <p:nvSpPr>
          <p:cNvPr id="5" name="Espaço Reservado para Conteúdo 4"/>
          <p:cNvSpPr>
            <a:spLocks noGrp="1"/>
          </p:cNvSpPr>
          <p:nvPr>
            <p:ph idx="1"/>
          </p:nvPr>
        </p:nvSpPr>
        <p:spPr>
          <a:xfrm>
            <a:off x="609521" y="1484784"/>
            <a:ext cx="3901509" cy="4968552"/>
          </a:xfrm>
        </p:spPr>
        <p:txBody>
          <a:bodyPr/>
          <a:lstStyle/>
          <a:p>
            <a:r>
              <a:rPr lang="pt-BR" dirty="0" smtClean="0"/>
              <a:t>Monitor de vídeo</a:t>
            </a:r>
          </a:p>
          <a:p>
            <a:r>
              <a:rPr lang="pt-BR" dirty="0" smtClean="0"/>
              <a:t>Placa mãe</a:t>
            </a:r>
          </a:p>
          <a:p>
            <a:r>
              <a:rPr lang="pt-BR" dirty="0" smtClean="0"/>
              <a:t>Processador</a:t>
            </a:r>
          </a:p>
          <a:p>
            <a:r>
              <a:rPr lang="pt-BR" dirty="0" smtClean="0"/>
              <a:t>Memória ram</a:t>
            </a:r>
          </a:p>
          <a:p>
            <a:r>
              <a:rPr lang="pt-BR" dirty="0" smtClean="0"/>
              <a:t>Placa de vídeo,</a:t>
            </a:r>
          </a:p>
          <a:p>
            <a:r>
              <a:rPr lang="pt-BR" dirty="0" smtClean="0"/>
              <a:t>Fonte de energia</a:t>
            </a:r>
          </a:p>
          <a:p>
            <a:r>
              <a:rPr lang="pt-BR" dirty="0" smtClean="0"/>
              <a:t>Leitor/gravador de </a:t>
            </a:r>
            <a:r>
              <a:rPr lang="pt-BR" dirty="0" err="1" smtClean="0"/>
              <a:t>cd</a:t>
            </a:r>
            <a:r>
              <a:rPr lang="pt-BR" dirty="0" smtClean="0"/>
              <a:t>/</a:t>
            </a:r>
            <a:r>
              <a:rPr lang="pt-BR" dirty="0" err="1" smtClean="0"/>
              <a:t>dvd</a:t>
            </a:r>
            <a:endParaRPr lang="pt-BR" dirty="0" smtClean="0"/>
          </a:p>
          <a:p>
            <a:r>
              <a:rPr lang="pt-BR" dirty="0" smtClean="0"/>
              <a:t>Disco rígido </a:t>
            </a:r>
            <a:r>
              <a:rPr lang="pt-BR" dirty="0" smtClean="0">
                <a:latin typeface="Arial" pitchFamily="34" charset="0"/>
                <a:cs typeface="Arial" pitchFamily="34" charset="0"/>
              </a:rPr>
              <a:t>(</a:t>
            </a:r>
            <a:r>
              <a:rPr lang="pt-BR" dirty="0" smtClean="0"/>
              <a:t>hd</a:t>
            </a:r>
            <a:r>
              <a:rPr lang="pt-BR" dirty="0" smtClean="0">
                <a:latin typeface="Arial" pitchFamily="34" charset="0"/>
                <a:cs typeface="Arial" pitchFamily="34" charset="0"/>
              </a:rPr>
              <a:t>)</a:t>
            </a:r>
          </a:p>
          <a:p>
            <a:r>
              <a:rPr lang="pt-BR" dirty="0" smtClean="0"/>
              <a:t>Mouse</a:t>
            </a:r>
          </a:p>
          <a:p>
            <a:r>
              <a:rPr lang="pt-BR" dirty="0" smtClean="0"/>
              <a:t>Teclado</a:t>
            </a:r>
            <a:endParaRPr lang="pt-BR" dirty="0" smtClean="0"/>
          </a:p>
        </p:txBody>
      </p:sp>
      <p:pic>
        <p:nvPicPr>
          <p:cNvPr id="3074" name="Picture 2" descr="http://bingitonseo.com/wp-content/uploads/2016/08/Computer-Par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030" y="1397044"/>
            <a:ext cx="7269088" cy="505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9849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ala de Cinz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QuadroNegro">
      <a:majorFont>
        <a:latin typeface="ChalkDust"/>
        <a:ea typeface=""/>
        <a:cs typeface=""/>
      </a:majorFont>
      <a:minorFont>
        <a:latin typeface="ChalkDus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989</TotalTime>
  <Words>1763</Words>
  <Application>Microsoft Office PowerPoint</Application>
  <PresentationFormat>Personalizar</PresentationFormat>
  <Paragraphs>226</Paragraphs>
  <Slides>24</Slides>
  <Notes>0</Notes>
  <HiddenSlides>0</HiddenSlides>
  <MMClips>0</MMClips>
  <ScaleCrop>false</ScaleCrop>
  <HeadingPairs>
    <vt:vector size="4" baseType="variant">
      <vt:variant>
        <vt:lpstr>Tema</vt:lpstr>
      </vt:variant>
      <vt:variant>
        <vt:i4>1</vt:i4>
      </vt:variant>
      <vt:variant>
        <vt:lpstr>Títulos de slides</vt:lpstr>
      </vt:variant>
      <vt:variant>
        <vt:i4>24</vt:i4>
      </vt:variant>
    </vt:vector>
  </HeadingPairs>
  <TitlesOfParts>
    <vt:vector size="25" baseType="lpstr">
      <vt:lpstr>Tema do Office</vt:lpstr>
      <vt:lpstr>Apresentação do PowerPoint</vt:lpstr>
      <vt:lpstr>Componentes de um computador</vt:lpstr>
      <vt:lpstr>TIPOS DE COMPUTADORES</vt:lpstr>
      <vt:lpstr>Computadores de Grande Porte: Mainframes</vt:lpstr>
      <vt:lpstr>mainframe</vt:lpstr>
      <vt:lpstr>Exemplo de mainframe:</vt:lpstr>
      <vt:lpstr>supercomputadores:</vt:lpstr>
      <vt:lpstr>Exemplo de SUPERCOMPUTADOR:</vt:lpstr>
      <vt:lpstr>Principais componentes de hardware:</vt:lpstr>
      <vt:lpstr>Processador - cpu:</vt:lpstr>
      <vt:lpstr>EXEMPLOS DE PROCESSADORES:</vt:lpstr>
      <vt:lpstr>MEMORIA PRINCIPAL - RAM:</vt:lpstr>
      <vt:lpstr>Memoria cache:</vt:lpstr>
      <vt:lpstr>Placa mae - motherboard</vt:lpstr>
      <vt:lpstr>Dispositivos de entrada e saida</vt:lpstr>
      <vt:lpstr>Dispositivos de entrada</vt:lpstr>
      <vt:lpstr>Dispositivos de entrada</vt:lpstr>
      <vt:lpstr>Dispositivos de entrada</vt:lpstr>
      <vt:lpstr>Dispositivos de entrada</vt:lpstr>
      <vt:lpstr>Dispositivos de entrada</vt:lpstr>
      <vt:lpstr>Dispositivos de entrada</vt:lpstr>
      <vt:lpstr>Apresentação do PowerPoint</vt:lpstr>
      <vt:lpstr>Dispositivos de armazenamento</vt:lpstr>
      <vt:lpstr>Dispositivos de armazenamento optico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CavanhaMan</dc:creator>
  <cp:lastModifiedBy>CavanhaMan</cp:lastModifiedBy>
  <cp:revision>155</cp:revision>
  <dcterms:created xsi:type="dcterms:W3CDTF">2017-04-28T12:17:26Z</dcterms:created>
  <dcterms:modified xsi:type="dcterms:W3CDTF">2017-04-30T05:26:39Z</dcterms:modified>
</cp:coreProperties>
</file>